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48"/>
  </p:notesMasterIdLst>
  <p:handoutMasterIdLst>
    <p:handoutMasterId r:id="rId49"/>
  </p:handoutMasterIdLst>
  <p:sldIdLst>
    <p:sldId id="258" r:id="rId2"/>
    <p:sldId id="262" r:id="rId3"/>
    <p:sldId id="261" r:id="rId4"/>
    <p:sldId id="264" r:id="rId5"/>
    <p:sldId id="275" r:id="rId6"/>
    <p:sldId id="265" r:id="rId7"/>
    <p:sldId id="296" r:id="rId8"/>
    <p:sldId id="461" r:id="rId9"/>
    <p:sldId id="421" r:id="rId10"/>
    <p:sldId id="572" r:id="rId11"/>
    <p:sldId id="573" r:id="rId12"/>
    <p:sldId id="422" r:id="rId13"/>
    <p:sldId id="423" r:id="rId14"/>
    <p:sldId id="424" r:id="rId15"/>
    <p:sldId id="574" r:id="rId16"/>
    <p:sldId id="428" r:id="rId17"/>
    <p:sldId id="548" r:id="rId18"/>
    <p:sldId id="431" r:id="rId19"/>
    <p:sldId id="433" r:id="rId20"/>
    <p:sldId id="435" r:id="rId21"/>
    <p:sldId id="438" r:id="rId22"/>
    <p:sldId id="576" r:id="rId23"/>
    <p:sldId id="577" r:id="rId24"/>
    <p:sldId id="439" r:id="rId25"/>
    <p:sldId id="582" r:id="rId26"/>
    <p:sldId id="584" r:id="rId27"/>
    <p:sldId id="583" r:id="rId28"/>
    <p:sldId id="586" r:id="rId29"/>
    <p:sldId id="587" r:id="rId30"/>
    <p:sldId id="579" r:id="rId31"/>
    <p:sldId id="580" r:id="rId32"/>
    <p:sldId id="581" r:id="rId33"/>
    <p:sldId id="442" r:id="rId34"/>
    <p:sldId id="549" r:id="rId35"/>
    <p:sldId id="443" r:id="rId36"/>
    <p:sldId id="445" r:id="rId37"/>
    <p:sldId id="585" r:id="rId38"/>
    <p:sldId id="447" r:id="rId39"/>
    <p:sldId id="449" r:id="rId40"/>
    <p:sldId id="462" r:id="rId41"/>
    <p:sldId id="484" r:id="rId42"/>
    <p:sldId id="485" r:id="rId43"/>
    <p:sldId id="486" r:id="rId44"/>
    <p:sldId id="487" r:id="rId45"/>
    <p:sldId id="490" r:id="rId46"/>
    <p:sldId id="483" r:id="rId47"/>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90BC2A5-30B1-437E-844F-19C9F02C9256}">
          <p14:sldIdLst>
            <p14:sldId id="258"/>
            <p14:sldId id="262"/>
            <p14:sldId id="261"/>
            <p14:sldId id="264"/>
            <p14:sldId id="275"/>
            <p14:sldId id="265"/>
            <p14:sldId id="296"/>
            <p14:sldId id="461"/>
            <p14:sldId id="421"/>
            <p14:sldId id="572"/>
            <p14:sldId id="573"/>
            <p14:sldId id="422"/>
            <p14:sldId id="423"/>
            <p14:sldId id="424"/>
            <p14:sldId id="574"/>
            <p14:sldId id="428"/>
            <p14:sldId id="548"/>
            <p14:sldId id="431"/>
            <p14:sldId id="433"/>
            <p14:sldId id="435"/>
            <p14:sldId id="438"/>
            <p14:sldId id="576"/>
            <p14:sldId id="577"/>
            <p14:sldId id="439"/>
            <p14:sldId id="582"/>
            <p14:sldId id="584"/>
            <p14:sldId id="583"/>
            <p14:sldId id="586"/>
            <p14:sldId id="587"/>
            <p14:sldId id="579"/>
            <p14:sldId id="580"/>
            <p14:sldId id="581"/>
            <p14:sldId id="442"/>
            <p14:sldId id="549"/>
            <p14:sldId id="443"/>
            <p14:sldId id="445"/>
            <p14:sldId id="585"/>
            <p14:sldId id="447"/>
            <p14:sldId id="449"/>
            <p14:sldId id="462"/>
            <p14:sldId id="484"/>
            <p14:sldId id="485"/>
            <p14:sldId id="486"/>
            <p14:sldId id="487"/>
            <p14:sldId id="490"/>
            <p14:sldId id="483"/>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3222"/>
    <a:srgbClr val="929292"/>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70" autoAdjust="0"/>
    <p:restoredTop sz="94637"/>
  </p:normalViewPr>
  <p:slideViewPr>
    <p:cSldViewPr>
      <p:cViewPr varScale="1">
        <p:scale>
          <a:sx n="97" d="100"/>
          <a:sy n="97" d="100"/>
        </p:scale>
        <p:origin x="462" y="78"/>
      </p:cViewPr>
      <p:guideLst>
        <p:guide orient="horz" pos="1620"/>
        <p:guide pos="2880"/>
      </p:guideLst>
    </p:cSldViewPr>
  </p:slideViewPr>
  <p:notesTextViewPr>
    <p:cViewPr>
      <p:scale>
        <a:sx n="1" d="1"/>
        <a:sy n="1" d="1"/>
      </p:scale>
      <p:origin x="0" y="0"/>
    </p:cViewPr>
  </p:notesTextViewPr>
  <p:sorterViewPr>
    <p:cViewPr varScale="1">
      <p:scale>
        <a:sx n="1" d="1"/>
        <a:sy n="1" d="1"/>
      </p:scale>
      <p:origin x="0" y="-35862"/>
    </p:cViewPr>
  </p:sorterViewPr>
  <p:notesViewPr>
    <p:cSldViewPr>
      <p:cViewPr varScale="1">
        <p:scale>
          <a:sx n="83" d="100"/>
          <a:sy n="83" d="100"/>
        </p:scale>
        <p:origin x="3776"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33786BB-5AB0-2249-BFB4-0D882560BD8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9B38A3A-B58D-D142-886F-0213F7970C2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530532C-ACB0-C14D-B983-ED80C1A9E767}" type="datetimeFigureOut">
              <a:rPr lang="en-US" smtClean="0"/>
              <a:t>6/21/2023</a:t>
            </a:fld>
            <a:endParaRPr lang="en-US" dirty="0"/>
          </a:p>
        </p:txBody>
      </p:sp>
      <p:sp>
        <p:nvSpPr>
          <p:cNvPr id="4" name="Footer Placeholder 3">
            <a:extLst>
              <a:ext uri="{FF2B5EF4-FFF2-40B4-BE49-F238E27FC236}">
                <a16:creationId xmlns:a16="http://schemas.microsoft.com/office/drawing/2014/main" id="{51EC063A-213E-C740-BDBC-60EF1813624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11C4E19-876D-9245-A92C-8EE030C1340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FD86059-EABB-7540-ACE1-8371EB92720F}" type="slidenum">
              <a:rPr lang="en-US" smtClean="0"/>
              <a:t>‹#›</a:t>
            </a:fld>
            <a:endParaRPr lang="en-US" dirty="0"/>
          </a:p>
        </p:txBody>
      </p:sp>
    </p:spTree>
    <p:extLst>
      <p:ext uri="{BB962C8B-B14F-4D97-AF65-F5344CB8AC3E}">
        <p14:creationId xmlns:p14="http://schemas.microsoft.com/office/powerpoint/2010/main" val="1947207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0DD9AA-8BB3-B44E-AFBC-8FD6370C9F6E}" type="datetimeFigureOut">
              <a:rPr lang="en-US" smtClean="0"/>
              <a:t>6/21/2023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77140C-F3D0-1641-926F-EA59C5F1B05F}" type="slidenum">
              <a:rPr lang="en-US" smtClean="0"/>
              <a:t>‹#›</a:t>
            </a:fld>
            <a:endParaRPr lang="en-US" dirty="0"/>
          </a:p>
        </p:txBody>
      </p:sp>
    </p:spTree>
    <p:extLst>
      <p:ext uri="{BB962C8B-B14F-4D97-AF65-F5344CB8AC3E}">
        <p14:creationId xmlns:p14="http://schemas.microsoft.com/office/powerpoint/2010/main" val="39894824"/>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A777140C-F3D0-1641-926F-EA59C5F1B05F}" type="slidenum">
              <a:rPr lang="en-US" smtClean="0"/>
              <a:t>1</a:t>
            </a:fld>
            <a:endParaRPr lang="en-US" dirty="0"/>
          </a:p>
        </p:txBody>
      </p:sp>
    </p:spTree>
    <p:extLst>
      <p:ext uri="{BB962C8B-B14F-4D97-AF65-F5344CB8AC3E}">
        <p14:creationId xmlns:p14="http://schemas.microsoft.com/office/powerpoint/2010/main" val="1433841521"/>
      </p:ext>
    </p:extLst>
  </p:cSld>
  <p:clrMapOvr>
    <a:masterClrMapping/>
  </p:clrMapOvr>
</p:notes>
</file>

<file path=ppt/notesSlides/notesSlide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4663" y="727075"/>
            <a:ext cx="6464300" cy="3636963"/>
          </a:xfrm>
        </p:spPr>
      </p:sp>
      <p:sp>
        <p:nvSpPr>
          <p:cNvPr id="4" name="Slide Number Placeholder 3"/>
          <p:cNvSpPr>
            <a:spLocks noGrp="1"/>
          </p:cNvSpPr>
          <p:nvPr>
            <p:ph type="sldNum" sz="quarter" idx="10"/>
          </p:nvPr>
        </p:nvSpPr>
        <p:spPr/>
        <p:txBody>
          <a:bodyPr/>
          <a:lstStyle/>
          <a:p>
            <a:pPr>
              <a:defRPr/>
            </a:pPr>
            <a:fld id="{DC1B1DAF-D86C-40AF-9C88-64D66CFBF7AF}" type="slidenum">
              <a:rPr lang="en-US" smtClean="0"/>
              <a:pPr>
                <a:defRPr/>
              </a:pPr>
              <a:t>2</a:t>
            </a:fld>
            <a:endParaRPr lang="en-US" dirty="0"/>
          </a:p>
        </p:txBody>
      </p:sp>
    </p:spTree>
    <p:extLst>
      <p:ext uri="{BB962C8B-B14F-4D97-AF65-F5344CB8AC3E}">
        <p14:creationId xmlns:p14="http://schemas.microsoft.com/office/powerpoint/2010/main" val="1967151369"/>
      </p:ext>
    </p:extLst>
  </p:cSld>
  <p:clrMapOvr>
    <a:masterClrMapping/>
  </p:clrMapOvr>
</p:notes>
</file>

<file path=ppt/notesSlides/notesSlide3.xml><?xml version="1.0" encoding="utf-8"?>
<p:notes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defRPr>
            </a:lvl1pPr>
            <a:lvl2pPr marL="742950" indent="-285750" defTabSz="931863" eaLnBrk="0" hangingPunct="0">
              <a:spcBef>
                <a:spcPct val="30000"/>
              </a:spcBef>
              <a:defRPr sz="1200">
                <a:solidFill>
                  <a:schemeClr val="tx1"/>
                </a:solidFill>
                <a:latin typeface="Arial" pitchFamily="34" charset="0"/>
              </a:defRPr>
            </a:lvl2pPr>
            <a:lvl3pPr marL="1143000" indent="-228600" defTabSz="931863" eaLnBrk="0" hangingPunct="0">
              <a:spcBef>
                <a:spcPct val="30000"/>
              </a:spcBef>
              <a:defRPr sz="1200">
                <a:solidFill>
                  <a:schemeClr val="tx1"/>
                </a:solidFill>
                <a:latin typeface="Arial" pitchFamily="34" charset="0"/>
              </a:defRPr>
            </a:lvl3pPr>
            <a:lvl4pPr marL="1600200" indent="-228600" defTabSz="931863" eaLnBrk="0" hangingPunct="0">
              <a:spcBef>
                <a:spcPct val="30000"/>
              </a:spcBef>
              <a:defRPr sz="1200">
                <a:solidFill>
                  <a:schemeClr val="tx1"/>
                </a:solidFill>
                <a:latin typeface="Arial" pitchFamily="34" charset="0"/>
              </a:defRPr>
            </a:lvl4pPr>
            <a:lvl5pPr marL="2057400" indent="-228600" defTabSz="931863" eaLnBrk="0" hangingPunct="0">
              <a:spcBef>
                <a:spcPct val="30000"/>
              </a:spcBef>
              <a:defRPr sz="1200">
                <a:solidFill>
                  <a:schemeClr val="tx1"/>
                </a:solidFill>
                <a:latin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B84A832-1B38-46C4-B7A1-2CB42887D3C4}" type="slidenum">
              <a:rPr lang="en-US" altLang="en-US" smtClean="0">
                <a:cs typeface="Arial" pitchFamily="34" charset="0"/>
              </a:rPr>
              <a:pPr eaLnBrk="1" hangingPunct="1">
                <a:spcBef>
                  <a:spcPct val="0"/>
                </a:spcBef>
              </a:pPr>
              <a:t>6</a:t>
            </a:fld>
            <a:endParaRPr lang="en-US" altLang="en-US" dirty="0" smtClean="0">
              <a:cs typeface="Arial" pitchFamily="34" charset="0"/>
            </a:endParaRPr>
          </a:p>
        </p:txBody>
      </p:sp>
      <p:sp>
        <p:nvSpPr>
          <p:cNvPr id="200707" name="Rectangle 2"/>
          <p:cNvSpPr>
            <a:spLocks noGrp="1" noRot="1" noChangeAspect="1" noChangeArrowheads="1" noTextEdit="1"/>
          </p:cNvSpPr>
          <p:nvPr>
            <p:ph type="sldImg"/>
          </p:nvPr>
        </p:nvSpPr>
        <p:spPr>
          <a:xfrm>
            <a:off x="396875" y="692150"/>
            <a:ext cx="6156325" cy="3463925"/>
          </a:xfrm>
          <a:ln/>
        </p:spPr>
      </p:sp>
    </p:spTree>
    <p:extLst>
      <p:ext uri="{BB962C8B-B14F-4D97-AF65-F5344CB8AC3E}">
        <p14:creationId xmlns:p14="http://schemas.microsoft.com/office/powerpoint/2010/main" val="1502653641"/>
      </p:ext>
    </p:extLst>
  </p:cSld>
  <p:clrMapOvr>
    <a:masterClrMapping/>
  </p:clrMapOvr>
</p:notes>
</file>

<file path=ppt/notesSlides/notesSlide4.xml><?xml version="1.0" encoding="utf-8"?>
<p:notes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txBox="1">
            <a:spLocks noGrp="1" noChangeArrowheads="1"/>
          </p:cNvSpPr>
          <p:nvPr/>
        </p:nvSpPr>
        <p:spPr bwMode="auto">
          <a:xfrm>
            <a:off x="4198585" y="9211153"/>
            <a:ext cx="3213151" cy="485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497" tIns="49249" rIns="98497" bIns="49249" anchor="b"/>
          <a:lstStyle>
            <a:lvl1pPr defTabSz="931863" eaLnBrk="0" hangingPunct="0">
              <a:spcBef>
                <a:spcPct val="30000"/>
              </a:spcBef>
              <a:defRPr sz="1200">
                <a:solidFill>
                  <a:schemeClr val="tx1"/>
                </a:solidFill>
                <a:latin typeface="Arial" pitchFamily="34" charset="0"/>
              </a:defRPr>
            </a:lvl1pPr>
            <a:lvl2pPr marL="742950" indent="-285750" defTabSz="931863" eaLnBrk="0" hangingPunct="0">
              <a:spcBef>
                <a:spcPct val="30000"/>
              </a:spcBef>
              <a:defRPr sz="1200">
                <a:solidFill>
                  <a:schemeClr val="tx1"/>
                </a:solidFill>
                <a:latin typeface="Arial" pitchFamily="34" charset="0"/>
              </a:defRPr>
            </a:lvl2pPr>
            <a:lvl3pPr marL="1143000" indent="-228600" defTabSz="931863" eaLnBrk="0" hangingPunct="0">
              <a:spcBef>
                <a:spcPct val="30000"/>
              </a:spcBef>
              <a:defRPr sz="1200">
                <a:solidFill>
                  <a:schemeClr val="tx1"/>
                </a:solidFill>
                <a:latin typeface="Arial" pitchFamily="34" charset="0"/>
              </a:defRPr>
            </a:lvl3pPr>
            <a:lvl4pPr marL="1600200" indent="-228600" defTabSz="931863" eaLnBrk="0" hangingPunct="0">
              <a:spcBef>
                <a:spcPct val="30000"/>
              </a:spcBef>
              <a:defRPr sz="1200">
                <a:solidFill>
                  <a:schemeClr val="tx1"/>
                </a:solidFill>
                <a:latin typeface="Arial" pitchFamily="34" charset="0"/>
              </a:defRPr>
            </a:lvl4pPr>
            <a:lvl5pPr marL="2057400" indent="-228600" defTabSz="931863" eaLnBrk="0" hangingPunct="0">
              <a:spcBef>
                <a:spcPct val="30000"/>
              </a:spcBef>
              <a:defRPr sz="1200">
                <a:solidFill>
                  <a:schemeClr val="tx1"/>
                </a:solidFill>
                <a:latin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6310A1F8-EEC7-41E3-9640-ABFA907D56E0}" type="slidenum">
              <a:rPr lang="en-US" altLang="en-US" b="0"/>
              <a:pPr algn="r" eaLnBrk="1" hangingPunct="1">
                <a:spcBef>
                  <a:spcPct val="0"/>
                </a:spcBef>
              </a:pPr>
              <a:t>8</a:t>
            </a:fld>
            <a:endParaRPr lang="en-US" altLang="en-US" b="0" dirty="0"/>
          </a:p>
        </p:txBody>
      </p:sp>
      <p:sp>
        <p:nvSpPr>
          <p:cNvPr id="331779" name="Rectangle 2"/>
          <p:cNvSpPr>
            <a:spLocks noGrp="1" noRot="1" noChangeAspect="1" noChangeArrowheads="1" noTextEdit="1"/>
          </p:cNvSpPr>
          <p:nvPr>
            <p:ph type="sldImg"/>
          </p:nvPr>
        </p:nvSpPr>
        <p:spPr>
          <a:xfrm>
            <a:off x="474663" y="727075"/>
            <a:ext cx="6464300" cy="3636963"/>
          </a:xfrm>
          <a:ln/>
        </p:spPr>
      </p:sp>
    </p:spTree>
    <p:extLst>
      <p:ext uri="{BB962C8B-B14F-4D97-AF65-F5344CB8AC3E}">
        <p14:creationId xmlns:p14="http://schemas.microsoft.com/office/powerpoint/2010/main" val="3100647938"/>
      </p:ext>
    </p:extLst>
  </p:cSld>
  <p:clrMapOvr>
    <a:masterClrMapping/>
  </p:clrMapOvr>
</p:notes>
</file>

<file path=ppt/notesSlides/notesSlide5.xml><?xml version="1.0" encoding="utf-8"?>
<p:notes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defRPr>
            </a:lvl1pPr>
            <a:lvl2pPr marL="742950" indent="-285750" defTabSz="931863" eaLnBrk="0" hangingPunct="0">
              <a:spcBef>
                <a:spcPct val="30000"/>
              </a:spcBef>
              <a:defRPr sz="1200">
                <a:solidFill>
                  <a:schemeClr val="tx1"/>
                </a:solidFill>
                <a:latin typeface="Arial" pitchFamily="34" charset="0"/>
              </a:defRPr>
            </a:lvl2pPr>
            <a:lvl3pPr marL="1143000" indent="-228600" defTabSz="931863" eaLnBrk="0" hangingPunct="0">
              <a:spcBef>
                <a:spcPct val="30000"/>
              </a:spcBef>
              <a:defRPr sz="1200">
                <a:solidFill>
                  <a:schemeClr val="tx1"/>
                </a:solidFill>
                <a:latin typeface="Arial" pitchFamily="34" charset="0"/>
              </a:defRPr>
            </a:lvl3pPr>
            <a:lvl4pPr marL="1600200" indent="-228600" defTabSz="931863" eaLnBrk="0" hangingPunct="0">
              <a:spcBef>
                <a:spcPct val="30000"/>
              </a:spcBef>
              <a:defRPr sz="1200">
                <a:solidFill>
                  <a:schemeClr val="tx1"/>
                </a:solidFill>
                <a:latin typeface="Arial" pitchFamily="34" charset="0"/>
              </a:defRPr>
            </a:lvl4pPr>
            <a:lvl5pPr marL="2057400" indent="-228600" defTabSz="931863" eaLnBrk="0" hangingPunct="0">
              <a:spcBef>
                <a:spcPct val="30000"/>
              </a:spcBef>
              <a:defRPr sz="1200">
                <a:solidFill>
                  <a:schemeClr val="tx1"/>
                </a:solidFill>
                <a:latin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661EAF0F-F255-4961-83FE-B0E977935CF3}" type="slidenum">
              <a:rPr lang="en-US" altLang="en-US" smtClean="0">
                <a:cs typeface="Arial" pitchFamily="34" charset="0"/>
              </a:rPr>
              <a:pPr eaLnBrk="1" hangingPunct="1">
                <a:spcBef>
                  <a:spcPct val="0"/>
                </a:spcBef>
              </a:pPr>
              <a:t>10</a:t>
            </a:fld>
            <a:endParaRPr lang="en-US" altLang="en-US" dirty="0" smtClean="0">
              <a:cs typeface="Arial" pitchFamily="34" charset="0"/>
            </a:endParaRPr>
          </a:p>
        </p:txBody>
      </p:sp>
      <p:sp>
        <p:nvSpPr>
          <p:cNvPr id="205827" name="Rectangle 2"/>
          <p:cNvSpPr>
            <a:spLocks noGrp="1" noRot="1" noChangeAspect="1" noChangeArrowheads="1" noTextEdit="1"/>
          </p:cNvSpPr>
          <p:nvPr>
            <p:ph type="sldImg"/>
          </p:nvPr>
        </p:nvSpPr>
        <p:spPr>
          <a:xfrm>
            <a:off x="396875" y="692150"/>
            <a:ext cx="6156325" cy="3463925"/>
          </a:xfrm>
          <a:ln/>
        </p:spPr>
      </p:sp>
    </p:spTree>
    <p:extLst>
      <p:ext uri="{BB962C8B-B14F-4D97-AF65-F5344CB8AC3E}">
        <p14:creationId xmlns:p14="http://schemas.microsoft.com/office/powerpoint/2010/main" val="1570583727"/>
      </p:ext>
    </p:extLst>
  </p:cSld>
  <p:clrMapOvr>
    <a:masterClrMapping/>
  </p:clrMapOvr>
</p:notes>
</file>

<file path=ppt/notesSlides/notesSlide6.xml><?xml version="1.0" encoding="utf-8"?>
<p:notes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defRPr>
            </a:lvl1pPr>
            <a:lvl2pPr marL="742950" indent="-285750" defTabSz="931863" eaLnBrk="0" hangingPunct="0">
              <a:spcBef>
                <a:spcPct val="30000"/>
              </a:spcBef>
              <a:defRPr sz="1200">
                <a:solidFill>
                  <a:schemeClr val="tx1"/>
                </a:solidFill>
                <a:latin typeface="Arial" pitchFamily="34" charset="0"/>
              </a:defRPr>
            </a:lvl2pPr>
            <a:lvl3pPr marL="1143000" indent="-228600" defTabSz="931863" eaLnBrk="0" hangingPunct="0">
              <a:spcBef>
                <a:spcPct val="30000"/>
              </a:spcBef>
              <a:defRPr sz="1200">
                <a:solidFill>
                  <a:schemeClr val="tx1"/>
                </a:solidFill>
                <a:latin typeface="Arial" pitchFamily="34" charset="0"/>
              </a:defRPr>
            </a:lvl3pPr>
            <a:lvl4pPr marL="1600200" indent="-228600" defTabSz="931863" eaLnBrk="0" hangingPunct="0">
              <a:spcBef>
                <a:spcPct val="30000"/>
              </a:spcBef>
              <a:defRPr sz="1200">
                <a:solidFill>
                  <a:schemeClr val="tx1"/>
                </a:solidFill>
                <a:latin typeface="Arial" pitchFamily="34" charset="0"/>
              </a:defRPr>
            </a:lvl4pPr>
            <a:lvl5pPr marL="2057400" indent="-228600" defTabSz="931863" eaLnBrk="0" hangingPunct="0">
              <a:spcBef>
                <a:spcPct val="30000"/>
              </a:spcBef>
              <a:defRPr sz="1200">
                <a:solidFill>
                  <a:schemeClr val="tx1"/>
                </a:solidFill>
                <a:latin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661EAF0F-F255-4961-83FE-B0E977935CF3}" type="slidenum">
              <a:rPr lang="en-US" altLang="en-US" smtClean="0">
                <a:cs typeface="Arial" pitchFamily="34" charset="0"/>
              </a:rPr>
              <a:pPr eaLnBrk="1" hangingPunct="1">
                <a:spcBef>
                  <a:spcPct val="0"/>
                </a:spcBef>
              </a:pPr>
              <a:t>11</a:t>
            </a:fld>
            <a:endParaRPr lang="en-US" altLang="en-US" dirty="0" smtClean="0">
              <a:cs typeface="Arial" pitchFamily="34" charset="0"/>
            </a:endParaRPr>
          </a:p>
        </p:txBody>
      </p:sp>
      <p:sp>
        <p:nvSpPr>
          <p:cNvPr id="205827" name="Rectangle 2"/>
          <p:cNvSpPr>
            <a:spLocks noGrp="1" noRot="1" noChangeAspect="1" noChangeArrowheads="1" noTextEdit="1"/>
          </p:cNvSpPr>
          <p:nvPr>
            <p:ph type="sldImg"/>
          </p:nvPr>
        </p:nvSpPr>
        <p:spPr>
          <a:xfrm>
            <a:off x="396875" y="692150"/>
            <a:ext cx="6156325" cy="3463925"/>
          </a:xfrm>
          <a:ln/>
        </p:spPr>
      </p:sp>
    </p:spTree>
    <p:extLst>
      <p:ext uri="{BB962C8B-B14F-4D97-AF65-F5344CB8AC3E}">
        <p14:creationId xmlns:p14="http://schemas.microsoft.com/office/powerpoint/2010/main" val="2980024406"/>
      </p:ext>
    </p:extLst>
  </p:cSld>
  <p:clrMapOvr>
    <a:masterClrMapping/>
  </p:clrMapOvr>
</p:notes>
</file>

<file path=ppt/notesSlides/notesSlide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Rot="1" noChangeAspect="1" noChangeArrowheads="1" noTextEdit="1"/>
          </p:cNvSpPr>
          <p:nvPr>
            <p:ph type="sldImg"/>
          </p:nvPr>
        </p:nvSpPr>
        <p:spPr>
          <a:xfrm>
            <a:off x="474663" y="727075"/>
            <a:ext cx="6464300" cy="3636963"/>
          </a:xfrm>
          <a:ln/>
        </p:spPr>
      </p:sp>
    </p:spTree>
    <p:extLst>
      <p:ext uri="{BB962C8B-B14F-4D97-AF65-F5344CB8AC3E}">
        <p14:creationId xmlns:p14="http://schemas.microsoft.com/office/powerpoint/2010/main" val="501964215"/>
      </p:ext>
    </p:extLst>
  </p:cSld>
  <p:clrMapOvr>
    <a:masterClrMapping/>
  </p:clrMapOvr>
</p:notes>
</file>

<file path=ppt/notesSlides/notesSlide8.xml><?xml version="1.0" encoding="utf-8"?>
<p:notes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txBox="1">
            <a:spLocks noGrp="1" noChangeArrowheads="1"/>
          </p:cNvSpPr>
          <p:nvPr/>
        </p:nvSpPr>
        <p:spPr bwMode="auto">
          <a:xfrm>
            <a:off x="4198585" y="9211153"/>
            <a:ext cx="3213151" cy="485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497" tIns="49249" rIns="98497" bIns="49249" anchor="b"/>
          <a:lstStyle>
            <a:lvl1pPr defTabSz="931863" eaLnBrk="0" hangingPunct="0">
              <a:spcBef>
                <a:spcPct val="30000"/>
              </a:spcBef>
              <a:defRPr sz="1200">
                <a:solidFill>
                  <a:schemeClr val="tx1"/>
                </a:solidFill>
                <a:latin typeface="Arial" pitchFamily="34" charset="0"/>
              </a:defRPr>
            </a:lvl1pPr>
            <a:lvl2pPr marL="742950" indent="-285750" defTabSz="931863" eaLnBrk="0" hangingPunct="0">
              <a:spcBef>
                <a:spcPct val="30000"/>
              </a:spcBef>
              <a:defRPr sz="1200">
                <a:solidFill>
                  <a:schemeClr val="tx1"/>
                </a:solidFill>
                <a:latin typeface="Arial" pitchFamily="34" charset="0"/>
              </a:defRPr>
            </a:lvl2pPr>
            <a:lvl3pPr marL="1143000" indent="-228600" defTabSz="931863" eaLnBrk="0" hangingPunct="0">
              <a:spcBef>
                <a:spcPct val="30000"/>
              </a:spcBef>
              <a:defRPr sz="1200">
                <a:solidFill>
                  <a:schemeClr val="tx1"/>
                </a:solidFill>
                <a:latin typeface="Arial" pitchFamily="34" charset="0"/>
              </a:defRPr>
            </a:lvl3pPr>
            <a:lvl4pPr marL="1600200" indent="-228600" defTabSz="931863" eaLnBrk="0" hangingPunct="0">
              <a:spcBef>
                <a:spcPct val="30000"/>
              </a:spcBef>
              <a:defRPr sz="1200">
                <a:solidFill>
                  <a:schemeClr val="tx1"/>
                </a:solidFill>
                <a:latin typeface="Arial" pitchFamily="34" charset="0"/>
              </a:defRPr>
            </a:lvl4pPr>
            <a:lvl5pPr marL="2057400" indent="-228600" defTabSz="931863" eaLnBrk="0" hangingPunct="0">
              <a:spcBef>
                <a:spcPct val="30000"/>
              </a:spcBef>
              <a:defRPr sz="1200">
                <a:solidFill>
                  <a:schemeClr val="tx1"/>
                </a:solidFill>
                <a:latin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defRPr>
            </a:lvl9pPr>
          </a:lstStyle>
          <a:p>
            <a:pPr marL="0" marR="0" lvl="0" indent="0" algn="r" defTabSz="931863" rtl="0" eaLnBrk="1" fontAlgn="auto" latinLnBrk="0" hangingPunct="1">
              <a:lnSpc>
                <a:spcPct val="100000"/>
              </a:lnSpc>
              <a:spcBef>
                <a:spcPct val="0"/>
              </a:spcBef>
              <a:spcAft>
                <a:spcPts val="0"/>
              </a:spcAft>
              <a:buClrTx/>
              <a:buSzTx/>
              <a:buFontTx/>
              <a:buNone/>
              <a:tabLst/>
              <a:defRPr/>
            </a:pPr>
            <a:fld id="{04AD2764-85EF-4FCF-90A0-527E764F793A}" type="slidenum">
              <a:rPr kumimoji="0" lang="en-US" altLang="en-US"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31863" rtl="0" eaLnBrk="1" fontAlgn="auto" latinLnBrk="0" hangingPunct="1">
                <a:lnSpc>
                  <a:spcPct val="100000"/>
                </a:lnSpc>
                <a:spcBef>
                  <a:spcPct val="0"/>
                </a:spcBef>
                <a:spcAft>
                  <a:spcPts val="0"/>
                </a:spcAft>
                <a:buClrTx/>
                <a:buSzTx/>
                <a:buFontTx/>
                <a:buNone/>
                <a:tabLst/>
                <a:defRPr/>
              </a:pPr>
              <a:t>36</a:t>
            </a:fld>
            <a:endParaRPr kumimoji="0" lang="en-US" altLang="en-US"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2019" name="Rectangle 2"/>
          <p:cNvSpPr>
            <a:spLocks noGrp="1" noRot="1" noChangeAspect="1" noChangeArrowheads="1" noTextEdit="1"/>
          </p:cNvSpPr>
          <p:nvPr>
            <p:ph type="sldImg"/>
          </p:nvPr>
        </p:nvSpPr>
        <p:spPr>
          <a:xfrm>
            <a:off x="474663" y="727075"/>
            <a:ext cx="6464300" cy="3636963"/>
          </a:xfrm>
          <a:ln/>
        </p:spPr>
      </p:sp>
    </p:spTree>
    <p:extLst>
      <p:ext uri="{BB962C8B-B14F-4D97-AF65-F5344CB8AC3E}">
        <p14:creationId xmlns:p14="http://schemas.microsoft.com/office/powerpoint/2010/main" val="2236400885"/>
      </p:ext>
    </p:extLst>
  </p:cSld>
  <p:clrMapOvr>
    <a:masterClrMapping/>
  </p:clrMapOvr>
</p:notes>
</file>

<file path=ppt/notesSlides/notesSlide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Rot="1" noChangeAspect="1" noChangeArrowheads="1" noTextEdit="1"/>
          </p:cNvSpPr>
          <p:nvPr>
            <p:ph type="sldImg"/>
          </p:nvPr>
        </p:nvSpPr>
        <p:spPr>
          <a:xfrm>
            <a:off x="474663" y="727075"/>
            <a:ext cx="6464300" cy="3636963"/>
          </a:xfrm>
          <a:ln/>
        </p:spPr>
      </p:sp>
    </p:spTree>
    <p:extLst>
      <p:ext uri="{BB962C8B-B14F-4D97-AF65-F5344CB8AC3E}">
        <p14:creationId xmlns:p14="http://schemas.microsoft.com/office/powerpoint/2010/main" val="33614614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EE5171-AA3E-3848-A805-258236E4F0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0" y="0"/>
            <a:ext cx="9144000" cy="5143500"/>
          </a:xfrm>
          <a:prstGeom prst="rect">
            <a:avLst/>
          </a:prstGeom>
        </p:spPr>
      </p:pic>
      <p:sp>
        <p:nvSpPr>
          <p:cNvPr id="12" name="Title 1">
            <a:extLst>
              <a:ext uri="{FF2B5EF4-FFF2-40B4-BE49-F238E27FC236}">
                <a16:creationId xmlns:a16="http://schemas.microsoft.com/office/drawing/2014/main" id="{6D793597-4723-6346-892D-4BC31CB11D1F}"/>
              </a:ext>
            </a:extLst>
          </p:cNvPr>
          <p:cNvSpPr>
            <a:spLocks noGrp="1"/>
          </p:cNvSpPr>
          <p:nvPr>
            <p:ph type="ctrTitle"/>
          </p:nvPr>
        </p:nvSpPr>
        <p:spPr>
          <a:xfrm>
            <a:off x="5181600" y="1657350"/>
            <a:ext cx="3581400" cy="1470025"/>
          </a:xfrm>
        </p:spPr>
        <p:txBody>
          <a:bodyPr/>
          <a:lstStyle/>
          <a:p>
            <a:r>
              <a:rPr lang="en-US" smtClean="0"/>
              <a:t>Click to edit Master title style</a:t>
            </a:r>
            <a:endParaRPr lang="en-US" dirty="0"/>
          </a:p>
        </p:txBody>
      </p:sp>
      <p:sp>
        <p:nvSpPr>
          <p:cNvPr id="13" name="Subtitle 2">
            <a:extLst>
              <a:ext uri="{FF2B5EF4-FFF2-40B4-BE49-F238E27FC236}">
                <a16:creationId xmlns:a16="http://schemas.microsoft.com/office/drawing/2014/main" id="{B5F1DC12-FC98-4142-AB5F-A815BB73560F}"/>
              </a:ext>
            </a:extLst>
          </p:cNvPr>
          <p:cNvSpPr>
            <a:spLocks noGrp="1"/>
          </p:cNvSpPr>
          <p:nvPr>
            <p:ph type="subTitle" idx="1"/>
          </p:nvPr>
        </p:nvSpPr>
        <p:spPr>
          <a:xfrm>
            <a:off x="5181600" y="3127373"/>
            <a:ext cx="3581400" cy="968377"/>
          </a:xfrm>
        </p:spPr>
        <p:txBody>
          <a:bodyPr/>
          <a:lstStyle>
            <a:lvl1pPr marL="0" indent="0">
              <a:buNone/>
              <a:defRPr>
                <a:solidFill>
                  <a:srgbClr val="983222"/>
                </a:solidFill>
              </a:defRPr>
            </a:lvl1pPr>
          </a:lstStyle>
          <a:p>
            <a:r>
              <a:rPr lang="en-US" smtClean="0"/>
              <a:t>Click to edit Master subtitle style</a:t>
            </a:r>
            <a:endParaRPr lang="en-US" dirty="0"/>
          </a:p>
        </p:txBody>
      </p:sp>
      <p:sp>
        <p:nvSpPr>
          <p:cNvPr id="8" name="Rectangle 7"/>
          <p:cNvSpPr/>
          <p:nvPr/>
        </p:nvSpPr>
        <p:spPr bwMode="gray">
          <a:xfrm>
            <a:off x="304800" y="4476750"/>
            <a:ext cx="6858000" cy="406265"/>
          </a:xfrm>
          <a:prstGeom prst="rect">
            <a:avLst/>
          </a:prstGeom>
        </p:spPr>
        <p:txBody>
          <a:bodyPr wrap="square" anchor="t" anchorCtr="0">
            <a:spAutoFit/>
          </a:bodyPr>
          <a:lstStyle/>
          <a:p>
            <a:r>
              <a:rPr lang="en-US" sz="680" b="0" i="0" kern="1200" dirty="0">
                <a:solidFill>
                  <a:srgbClr val="929292"/>
                </a:solidFill>
                <a:effectLst/>
                <a:latin typeface="Arial Narrow" panose="020B0604020202020204" pitchFamily="34" charset="0"/>
                <a:ea typeface="+mn-ea"/>
                <a:cs typeface="Arial Narrow" panose="020B0604020202020204" pitchFamily="34" charset="0"/>
              </a:rPr>
              <a:t>CONFIDENTIAL © 2023 Barnes &amp; Thornburg LLP. All Rights Reserved. This page, and all information on it, is confidential, proprietary and the property of Barnes &amp; Thornburg LLP, which may not be disseminated or disclosed to any person or entity other than the intended recipient(s), and may not be reproduced, in any form, without the express written consent of the author or presenter. The information on this page is intended for informational purposes only and shall not be construed as legal advice or a legal opinion of Barnes &amp; Thornburg LLP.</a:t>
            </a:r>
          </a:p>
        </p:txBody>
      </p:sp>
    </p:spTree>
    <p:extLst>
      <p:ext uri="{BB962C8B-B14F-4D97-AF65-F5344CB8AC3E}">
        <p14:creationId xmlns:p14="http://schemas.microsoft.com/office/powerpoint/2010/main" val="130734216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p14="http://schemas.microsoft.com/office/powerpoint/2010/main"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a:xfrm>
            <a:off x="6934200" y="4767265"/>
            <a:ext cx="2133600" cy="273844"/>
          </a:xfrm>
          <a:prstGeom prst="rect">
            <a:avLst/>
          </a:prstGeom>
        </p:spPr>
        <p:txBody>
          <a:bodyPr anchor="b"/>
          <a:lstStyle>
            <a:lvl1pPr algn="r">
              <a:defRPr sz="900">
                <a:solidFill>
                  <a:schemeClr val="tx1"/>
                </a:solidFill>
              </a:defRPr>
            </a:lvl1pPr>
          </a:lstStyle>
          <a:p>
            <a:fld id="{34FA03A8-A899-4F4B-90F4-924AC50DE6BC}" type="slidenum">
              <a:rPr lang="en-US" smtClean="0"/>
              <a:t>‹#›</a:t>
            </a:fld>
            <a:endParaRPr lang="en-US" dirty="0"/>
          </a:p>
        </p:txBody>
      </p:sp>
    </p:spTree>
    <p:extLst>
      <p:ext uri="{BB962C8B-B14F-4D97-AF65-F5344CB8AC3E}">
        <p14:creationId xmlns:p14="http://schemas.microsoft.com/office/powerpoint/2010/main" val="1358080899"/>
      </p:ext>
    </p:extLst>
  </p:cSld>
  <p:clrMapOvr>
    <a:masterClrMapping/>
  </p:clrMapOvr>
</p:sldLayout>
</file>

<file path=ppt/slideLayouts/slideLayout11.xml><?xml version="1.0" encoding="utf-8"?>
<p:sldLayout xmlns:p14="http://schemas.microsoft.com/office/powerpoint/2010/main"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3628"/>
            <a:ext cx="2057400" cy="409932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453628"/>
            <a:ext cx="6019800" cy="4099322"/>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0"/>
          </p:nvPr>
        </p:nvSpPr>
        <p:spPr>
          <a:xfrm>
            <a:off x="6934200" y="4767265"/>
            <a:ext cx="2133600" cy="273844"/>
          </a:xfrm>
          <a:prstGeom prst="rect">
            <a:avLst/>
          </a:prstGeom>
        </p:spPr>
        <p:txBody>
          <a:bodyPr anchor="b"/>
          <a:lstStyle>
            <a:lvl1pPr algn="r">
              <a:defRPr sz="900">
                <a:solidFill>
                  <a:schemeClr val="tx1"/>
                </a:solidFill>
              </a:defRPr>
            </a:lvl1pPr>
          </a:lstStyle>
          <a:p>
            <a:fld id="{34FA03A8-A899-4F4B-90F4-924AC50DE6BC}" type="slidenum">
              <a:rPr lang="en-US" smtClean="0"/>
              <a:t>‹#›</a:t>
            </a:fld>
            <a:endParaRPr lang="en-US" dirty="0"/>
          </a:p>
        </p:txBody>
      </p:sp>
    </p:spTree>
    <p:extLst>
      <p:ext uri="{BB962C8B-B14F-4D97-AF65-F5344CB8AC3E}">
        <p14:creationId xmlns:p14="http://schemas.microsoft.com/office/powerpoint/2010/main" val="1592345447"/>
      </p:ext>
    </p:extLst>
  </p:cSld>
  <p:clrMapOvr>
    <a:masterClrMapping/>
  </p:clrMapOvr>
</p:sldLayout>
</file>

<file path=ppt/slideLayouts/slideLayout2.xml><?xml version="1.0" encoding="utf-8"?>
<p:sldLayout xmlns:p14="http://schemas.microsoft.com/office/powerpoint/2010/main"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0"/>
          </p:nvPr>
        </p:nvSpPr>
        <p:spPr>
          <a:xfrm>
            <a:off x="6934200" y="4767265"/>
            <a:ext cx="2133600" cy="273844"/>
          </a:xfrm>
          <a:prstGeom prst="rect">
            <a:avLst/>
          </a:prstGeom>
        </p:spPr>
        <p:txBody>
          <a:bodyPr anchor="b"/>
          <a:lstStyle>
            <a:lvl1pPr algn="r">
              <a:defRPr sz="900">
                <a:solidFill>
                  <a:schemeClr val="tx1"/>
                </a:solidFill>
              </a:defRPr>
            </a:lvl1pPr>
          </a:lstStyle>
          <a:p>
            <a:fld id="{34FA03A8-A899-4F4B-90F4-924AC50DE6BC}" type="slidenum">
              <a:rPr lang="en-US" smtClean="0"/>
              <a:t>‹#›</a:t>
            </a:fld>
            <a:endParaRPr lang="en-US" dirty="0"/>
          </a:p>
        </p:txBody>
      </p:sp>
    </p:spTree>
    <p:extLst>
      <p:ext uri="{BB962C8B-B14F-4D97-AF65-F5344CB8AC3E}">
        <p14:creationId xmlns:p14="http://schemas.microsoft.com/office/powerpoint/2010/main" val="3214468053"/>
      </p:ext>
    </p:extLst>
  </p:cSld>
  <p:clrMapOvr>
    <a:masterClrMapping/>
  </p:clrMapOvr>
</p:sldLayout>
</file>

<file path=ppt/slideLayouts/slideLayout3.xml><?xml version="1.0" encoding="utf-8"?>
<p:sldLayout xmlns:p14="http://schemas.microsoft.com/office/powerpoint/2010/main"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8"/>
            <a:ext cx="7772400" cy="1021556"/>
          </a:xfrm>
        </p:spPr>
        <p:txBody>
          <a:bodyPr anchor="t"/>
          <a:lstStyle>
            <a:lvl1pPr algn="l">
              <a:defRPr sz="3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7" name="Slide Number Placeholder 6"/>
          <p:cNvSpPr>
            <a:spLocks noGrp="1"/>
          </p:cNvSpPr>
          <p:nvPr>
            <p:ph type="sldNum" sz="quarter" idx="10"/>
          </p:nvPr>
        </p:nvSpPr>
        <p:spPr>
          <a:xfrm>
            <a:off x="6934200" y="4767265"/>
            <a:ext cx="2133600" cy="273844"/>
          </a:xfrm>
          <a:prstGeom prst="rect">
            <a:avLst/>
          </a:prstGeom>
        </p:spPr>
        <p:txBody>
          <a:bodyPr anchor="b"/>
          <a:lstStyle>
            <a:lvl1pPr algn="r">
              <a:defRPr sz="900">
                <a:solidFill>
                  <a:schemeClr val="tx1"/>
                </a:solidFill>
              </a:defRPr>
            </a:lvl1pPr>
          </a:lstStyle>
          <a:p>
            <a:fld id="{34FA03A8-A899-4F4B-90F4-924AC50DE6BC}" type="slidenum">
              <a:rPr lang="en-US" smtClean="0"/>
              <a:pPr/>
              <a:t>‹#›</a:t>
            </a:fld>
            <a:endParaRPr lang="en-US" dirty="0"/>
          </a:p>
        </p:txBody>
      </p:sp>
    </p:spTree>
    <p:extLst>
      <p:ext uri="{BB962C8B-B14F-4D97-AF65-F5344CB8AC3E}">
        <p14:creationId xmlns:p14="http://schemas.microsoft.com/office/powerpoint/2010/main" val="2409450153"/>
      </p:ext>
    </p:extLst>
  </p:cSld>
  <p:clrMapOvr>
    <a:masterClrMapping/>
  </p:clrMapOvr>
</p:sldLayout>
</file>

<file path=ppt/slideLayouts/slideLayout4.xml><?xml version="1.0" encoding="utf-8"?>
<p:sldLayout xmlns:p14="http://schemas.microsoft.com/office/powerpoint/2010/main"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3"/>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3"/>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7"/>
          <p:cNvSpPr>
            <a:spLocks noGrp="1"/>
          </p:cNvSpPr>
          <p:nvPr>
            <p:ph type="sldNum" sz="quarter" idx="10"/>
          </p:nvPr>
        </p:nvSpPr>
        <p:spPr>
          <a:xfrm>
            <a:off x="6934200" y="4767265"/>
            <a:ext cx="2133600" cy="273844"/>
          </a:xfrm>
          <a:prstGeom prst="rect">
            <a:avLst/>
          </a:prstGeom>
        </p:spPr>
        <p:txBody>
          <a:bodyPr anchor="b"/>
          <a:lstStyle>
            <a:lvl1pPr algn="r">
              <a:defRPr sz="900">
                <a:solidFill>
                  <a:schemeClr val="tx1"/>
                </a:solidFill>
              </a:defRPr>
            </a:lvl1pPr>
          </a:lstStyle>
          <a:p>
            <a:fld id="{34FA03A8-A899-4F4B-90F4-924AC50DE6BC}" type="slidenum">
              <a:rPr lang="en-US" smtClean="0"/>
              <a:pPr/>
              <a:t>‹#›</a:t>
            </a:fld>
            <a:endParaRPr lang="en-US" dirty="0"/>
          </a:p>
        </p:txBody>
      </p:sp>
    </p:spTree>
    <p:extLst>
      <p:ext uri="{BB962C8B-B14F-4D97-AF65-F5344CB8AC3E}">
        <p14:creationId xmlns:p14="http://schemas.microsoft.com/office/powerpoint/2010/main" val="2642920604"/>
      </p:ext>
    </p:extLst>
  </p:cSld>
  <p:clrMapOvr>
    <a:masterClrMapping/>
  </p:clrMapOvr>
</p:sldLayout>
</file>

<file path=ppt/slideLayouts/slideLayout5.xml><?xml version="1.0" encoding="utf-8"?>
<p:sldLayout xmlns:p14="http://schemas.microsoft.com/office/powerpoint/2010/main"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Slide Number Placeholder 10"/>
          <p:cNvSpPr>
            <a:spLocks noGrp="1"/>
          </p:cNvSpPr>
          <p:nvPr>
            <p:ph type="sldNum" sz="quarter" idx="10"/>
          </p:nvPr>
        </p:nvSpPr>
        <p:spPr>
          <a:xfrm>
            <a:off x="6934200" y="4767265"/>
            <a:ext cx="2133600" cy="273844"/>
          </a:xfrm>
          <a:prstGeom prst="rect">
            <a:avLst/>
          </a:prstGeom>
        </p:spPr>
        <p:txBody>
          <a:bodyPr anchor="b"/>
          <a:lstStyle>
            <a:lvl1pPr algn="r">
              <a:defRPr sz="900">
                <a:solidFill>
                  <a:schemeClr val="tx1"/>
                </a:solidFill>
              </a:defRPr>
            </a:lvl1pPr>
          </a:lstStyle>
          <a:p>
            <a:fld id="{34FA03A8-A899-4F4B-90F4-924AC50DE6BC}" type="slidenum">
              <a:rPr lang="en-US" smtClean="0"/>
              <a:pPr/>
              <a:t>‹#›</a:t>
            </a:fld>
            <a:endParaRPr lang="en-US" dirty="0"/>
          </a:p>
        </p:txBody>
      </p:sp>
    </p:spTree>
    <p:extLst>
      <p:ext uri="{BB962C8B-B14F-4D97-AF65-F5344CB8AC3E}">
        <p14:creationId xmlns:p14="http://schemas.microsoft.com/office/powerpoint/2010/main" val="1865954488"/>
      </p:ext>
    </p:extLst>
  </p:cSld>
  <p:clrMapOvr>
    <a:masterClrMapping/>
  </p:clrMapOvr>
</p:sldLayout>
</file>

<file path=ppt/slideLayouts/slideLayout6.xml><?xml version="1.0" encoding="utf-8"?>
<p:sldLayout xmlns:p14="http://schemas.microsoft.com/office/powerpoint/2010/main"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Slide Number Placeholder 5"/>
          <p:cNvSpPr>
            <a:spLocks noGrp="1"/>
          </p:cNvSpPr>
          <p:nvPr>
            <p:ph type="sldNum" sz="quarter" idx="10"/>
          </p:nvPr>
        </p:nvSpPr>
        <p:spPr>
          <a:xfrm>
            <a:off x="6934200" y="4767265"/>
            <a:ext cx="2133600" cy="273844"/>
          </a:xfrm>
          <a:prstGeom prst="rect">
            <a:avLst/>
          </a:prstGeom>
        </p:spPr>
        <p:txBody>
          <a:bodyPr anchor="b"/>
          <a:lstStyle>
            <a:lvl1pPr algn="r">
              <a:defRPr sz="900">
                <a:solidFill>
                  <a:schemeClr val="tx1"/>
                </a:solidFill>
              </a:defRPr>
            </a:lvl1pPr>
          </a:lstStyle>
          <a:p>
            <a:fld id="{34FA03A8-A899-4F4B-90F4-924AC50DE6BC}" type="slidenum">
              <a:rPr lang="en-US" smtClean="0"/>
              <a:pPr/>
              <a:t>‹#›</a:t>
            </a:fld>
            <a:endParaRPr lang="en-US" dirty="0"/>
          </a:p>
        </p:txBody>
      </p:sp>
    </p:spTree>
    <p:extLst>
      <p:ext uri="{BB962C8B-B14F-4D97-AF65-F5344CB8AC3E}">
        <p14:creationId xmlns:p14="http://schemas.microsoft.com/office/powerpoint/2010/main" val="1322568928"/>
      </p:ext>
    </p:extLst>
  </p:cSld>
  <p:clrMapOvr>
    <a:masterClrMapping/>
  </p:clrMapOvr>
</p:sldLayout>
</file>

<file path=ppt/slideLayouts/slideLayout7.xml><?xml version="1.0" encoding="utf-8"?>
<p:sldLayout xmlns:p14="http://schemas.microsoft.com/office/powerpoint/2010/main"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a:xfrm>
            <a:off x="6934200" y="4767265"/>
            <a:ext cx="2133600" cy="273844"/>
          </a:xfrm>
          <a:prstGeom prst="rect">
            <a:avLst/>
          </a:prstGeom>
        </p:spPr>
        <p:txBody>
          <a:bodyPr anchor="b"/>
          <a:lstStyle>
            <a:lvl1pPr algn="r">
              <a:defRPr sz="900">
                <a:solidFill>
                  <a:schemeClr val="tx1"/>
                </a:solidFill>
              </a:defRPr>
            </a:lvl1pPr>
          </a:lstStyle>
          <a:p>
            <a:fld id="{34FA03A8-A899-4F4B-90F4-924AC50DE6BC}" type="slidenum">
              <a:rPr lang="en-US" smtClean="0"/>
              <a:pPr/>
              <a:t>‹#›</a:t>
            </a:fld>
            <a:endParaRPr lang="en-US" dirty="0"/>
          </a:p>
        </p:txBody>
      </p:sp>
    </p:spTree>
    <p:extLst>
      <p:ext uri="{BB962C8B-B14F-4D97-AF65-F5344CB8AC3E}">
        <p14:creationId xmlns:p14="http://schemas.microsoft.com/office/powerpoint/2010/main" val="14562426"/>
      </p:ext>
    </p:extLst>
  </p:cSld>
  <p:clrMapOvr>
    <a:masterClrMapping/>
  </p:clrMapOvr>
</p:sldLayout>
</file>

<file path=ppt/slideLayouts/slideLayout8.xml><?xml version="1.0" encoding="utf-8"?>
<p:sldLayout xmlns:p14="http://schemas.microsoft.com/office/powerpoint/2010/main"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472675"/>
            <a:ext cx="3008313" cy="8572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472678"/>
            <a:ext cx="5111750" cy="402349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2" y="1329928"/>
            <a:ext cx="3008313" cy="31662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8" name="Slide Number Placeholder 7"/>
          <p:cNvSpPr>
            <a:spLocks noGrp="1"/>
          </p:cNvSpPr>
          <p:nvPr>
            <p:ph type="sldNum" sz="quarter" idx="10"/>
          </p:nvPr>
        </p:nvSpPr>
        <p:spPr>
          <a:xfrm>
            <a:off x="6934200" y="4767265"/>
            <a:ext cx="2133600" cy="273844"/>
          </a:xfrm>
          <a:prstGeom prst="rect">
            <a:avLst/>
          </a:prstGeom>
        </p:spPr>
        <p:txBody>
          <a:bodyPr anchor="b"/>
          <a:lstStyle>
            <a:lvl1pPr algn="r">
              <a:defRPr sz="900">
                <a:solidFill>
                  <a:schemeClr val="tx1"/>
                </a:solidFill>
              </a:defRPr>
            </a:lvl1pPr>
          </a:lstStyle>
          <a:p>
            <a:fld id="{34FA03A8-A899-4F4B-90F4-924AC50DE6BC}" type="slidenum">
              <a:rPr lang="en-US" smtClean="0"/>
              <a:t>‹#›</a:t>
            </a:fld>
            <a:endParaRPr lang="en-US" dirty="0"/>
          </a:p>
        </p:txBody>
      </p:sp>
    </p:spTree>
    <p:extLst>
      <p:ext uri="{BB962C8B-B14F-4D97-AF65-F5344CB8AC3E}">
        <p14:creationId xmlns:p14="http://schemas.microsoft.com/office/powerpoint/2010/main" val="2294593583"/>
      </p:ext>
    </p:extLst>
  </p:cSld>
  <p:clrMapOvr>
    <a:masterClrMapping/>
  </p:clrMapOvr>
</p:sldLayout>
</file>

<file path=ppt/slideLayouts/slideLayout9.xml><?xml version="1.0" encoding="utf-8"?>
<p:sldLayout xmlns:p14="http://schemas.microsoft.com/office/powerpoint/2010/main"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8" name="Slide Number Placeholder 7"/>
          <p:cNvSpPr>
            <a:spLocks noGrp="1"/>
          </p:cNvSpPr>
          <p:nvPr>
            <p:ph type="sldNum" sz="quarter" idx="10"/>
          </p:nvPr>
        </p:nvSpPr>
        <p:spPr>
          <a:xfrm>
            <a:off x="6934200" y="4767265"/>
            <a:ext cx="2133600" cy="273844"/>
          </a:xfrm>
          <a:prstGeom prst="rect">
            <a:avLst/>
          </a:prstGeom>
        </p:spPr>
        <p:txBody>
          <a:bodyPr anchor="b"/>
          <a:lstStyle>
            <a:lvl1pPr algn="r">
              <a:defRPr sz="900">
                <a:solidFill>
                  <a:schemeClr val="tx1"/>
                </a:solidFill>
              </a:defRPr>
            </a:lvl1pPr>
          </a:lstStyle>
          <a:p>
            <a:fld id="{34FA03A8-A899-4F4B-90F4-924AC50DE6BC}" type="slidenum">
              <a:rPr lang="en-US" smtClean="0"/>
              <a:t>‹#›</a:t>
            </a:fld>
            <a:endParaRPr lang="en-US" dirty="0"/>
          </a:p>
        </p:txBody>
      </p:sp>
    </p:spTree>
    <p:extLst>
      <p:ext uri="{BB962C8B-B14F-4D97-AF65-F5344CB8AC3E}">
        <p14:creationId xmlns:p14="http://schemas.microsoft.com/office/powerpoint/2010/main" val="2306776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F666F03-0367-CC44-8D64-32924DB39B0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350"/>
            <a:ext cx="9144000" cy="5130800"/>
          </a:xfrm>
          <a:prstGeom prst="rect">
            <a:avLst/>
          </a:prstGeom>
        </p:spPr>
      </p:pic>
      <p:sp>
        <p:nvSpPr>
          <p:cNvPr id="2" name="Title Placeholder 1"/>
          <p:cNvSpPr>
            <a:spLocks noGrp="1"/>
          </p:cNvSpPr>
          <p:nvPr>
            <p:ph type="title"/>
          </p:nvPr>
        </p:nvSpPr>
        <p:spPr>
          <a:xfrm>
            <a:off x="457200" y="472675"/>
            <a:ext cx="8229600" cy="857250"/>
          </a:xfrm>
          <a:prstGeom prst="rect">
            <a:avLst/>
          </a:prstGeom>
        </p:spPr>
        <p:txBody>
          <a:bodyPr vert="horz" lIns="91440" tIns="45720" rIns="91440" bIns="45720" rtlCol="0" anchor="ctr"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387078"/>
            <a:ext cx="8229600" cy="315979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Box 7"/>
          <p:cNvSpPr txBox="1"/>
          <p:nvPr userDrawn="1"/>
        </p:nvSpPr>
        <p:spPr bwMode="gray">
          <a:xfrm>
            <a:off x="381000" y="4693935"/>
            <a:ext cx="7772399" cy="392415"/>
          </a:xfrm>
          <a:prstGeom prst="rect">
            <a:avLst/>
          </a:prstGeom>
          <a:noFill/>
        </p:spPr>
        <p:txBody>
          <a:bodyPr wrap="square" lIns="91440" rtlCol="0" anchor="b" anchorCtr="0">
            <a:spAutoFit/>
          </a:bodyPr>
          <a:lstStyle/>
          <a:p>
            <a:r>
              <a:rPr lang="en-US" sz="650" b="0" i="0" kern="1200" dirty="0">
                <a:solidFill>
                  <a:srgbClr val="929292"/>
                </a:solidFill>
                <a:effectLst/>
                <a:latin typeface="Arial Narrow" panose="020B0604020202020204" pitchFamily="34" charset="0"/>
                <a:ea typeface="+mn-ea"/>
                <a:cs typeface="Arial Narrow" panose="020B0604020202020204" pitchFamily="34" charset="0"/>
              </a:rPr>
              <a:t>CONFIDENTIAL © 2023 Barnes &amp; Thornburg LLP. All Rights Reserved. This page, and all information on it, is confidential, proprietary and the property of Barnes &amp; Thornburg LLP, which may not be disseminated or disclosed to any person or entity other than the intended recipient(s), and may not be reproduced, in any form, without the express written consent of the author or presenter. The information on this page is intended for informational purposes only and shall not be construed as legal advice or a legal opinion of Barnes &amp; Thornburg LLP.</a:t>
            </a:r>
          </a:p>
        </p:txBody>
      </p:sp>
    </p:spTree>
    <p:extLst>
      <p:ext uri="{BB962C8B-B14F-4D97-AF65-F5344CB8AC3E}">
        <p14:creationId xmlns:p14="http://schemas.microsoft.com/office/powerpoint/2010/main" val="238075351"/>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hdr="0" ftr="0" dt="0"/>
  <p:txStyles>
    <p:titleStyle>
      <a:lvl1pPr algn="l" defTabSz="685800" rtl="0" eaLnBrk="1" latinLnBrk="0" hangingPunct="1">
        <a:spcBef>
          <a:spcPct val="0"/>
        </a:spcBef>
        <a:buNone/>
        <a:defRPr sz="3300" b="0" i="0" u="none" kern="1200">
          <a:solidFill>
            <a:srgbClr val="983222"/>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www.treasury.gov/resource-center/sanctions/SDN-List/Pages/program_tags.aspx"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bis.doc.gov/index.php/documents/pdfs/1641-ecp/file" TargetMode="External"/><Relationship Id="rId2" Type="http://schemas.openxmlformats.org/officeDocument/2006/relationships/hyperlink" Target="https://www.pmddtc.state.gov/sys_attachment.do?sys_id=1216c09a1b671d14d1f1ea02f54bcb25" TargetMode="Externa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s://home.treasury.gov/system/files/126/framework_ofac_cc.pdf"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trade.gov/data-visualization/csl-search"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mailto:Adetayo.Osuntogun@btlaw.com" TargetMode="External"/><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hyperlink" Target="mailto:Scott.Hulsey@btlaw.co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472F14FE-F1FA-534B-BD4D-2A7CB35FBF37}"/>
              </a:ext>
            </a:extLst>
          </p:cNvPr>
          <p:cNvSpPr>
            <a:spLocks noGrp="1"/>
          </p:cNvSpPr>
          <p:nvPr>
            <p:ph type="ctrTitle"/>
          </p:nvPr>
        </p:nvSpPr>
        <p:spPr>
          <a:xfrm>
            <a:off x="5184843" y="1657348"/>
            <a:ext cx="3581400" cy="1470025"/>
          </a:xfrm>
        </p:spPr>
        <p:txBody>
          <a:bodyPr>
            <a:noAutofit/>
          </a:bodyPr>
          <a:lstStyle/>
          <a:p>
            <a:r>
              <a:rPr lang="en-US" sz="2600" dirty="0" smtClean="0"/>
              <a:t>Hot Topics in U.S. Sanctions: What Cypriot Businesses Need to Know</a:t>
            </a:r>
            <a:endParaRPr lang="en-US" sz="2600" dirty="0"/>
          </a:p>
        </p:txBody>
      </p:sp>
      <p:sp>
        <p:nvSpPr>
          <p:cNvPr id="3" name="Subtitle 2" descr="" title="">
            <a:extLst>
              <a:ext uri="{FF2B5EF4-FFF2-40B4-BE49-F238E27FC236}">
                <a16:creationId xmlns:a16="http://schemas.microsoft.com/office/drawing/2014/main" id="{884A5B99-7D75-DA4B-BE66-59FD7227ACF8}"/>
              </a:ext>
            </a:extLst>
          </p:cNvPr>
          <p:cNvSpPr>
            <a:spLocks noGrp="1"/>
          </p:cNvSpPr>
          <p:nvPr>
            <p:ph type="subTitle" idx="1"/>
          </p:nvPr>
        </p:nvSpPr>
        <p:spPr>
          <a:xfrm>
            <a:off x="5184843" y="3257550"/>
            <a:ext cx="3581400" cy="968377"/>
          </a:xfrm>
        </p:spPr>
        <p:txBody>
          <a:bodyPr>
            <a:normAutofit/>
          </a:bodyPr>
          <a:lstStyle/>
          <a:p>
            <a:r>
              <a:rPr lang="en-US" sz="2200" b="1" i="1" dirty="0" smtClean="0">
                <a:solidFill>
                  <a:srgbClr val="3CBCC9"/>
                </a:solidFill>
              </a:rPr>
              <a:t>Presentation </a:t>
            </a:r>
            <a:r>
              <a:rPr lang="en-US" sz="2200" b="1" i="1" dirty="0">
                <a:solidFill>
                  <a:srgbClr val="3CBCC9"/>
                </a:solidFill>
              </a:rPr>
              <a:t>by</a:t>
            </a:r>
            <a:r>
              <a:rPr lang="en-US" sz="2200" b="1" dirty="0">
                <a:solidFill>
                  <a:srgbClr val="3CBCC9"/>
                </a:solidFill>
              </a:rPr>
              <a:t>: </a:t>
            </a:r>
          </a:p>
          <a:p>
            <a:r>
              <a:rPr lang="en-US" sz="2200" dirty="0">
                <a:solidFill>
                  <a:schemeClr val="tx1"/>
                </a:solidFill>
              </a:rPr>
              <a:t>Barnes &amp; Thornburg LLP</a:t>
            </a:r>
          </a:p>
          <a:p>
            <a:endParaRPr lang="en-US" dirty="0"/>
          </a:p>
        </p:txBody>
      </p:sp>
    </p:spTree>
    <p:extLst>
      <p:ext uri="{BB962C8B-B14F-4D97-AF65-F5344CB8AC3E}">
        <p14:creationId xmlns:p14="http://schemas.microsoft.com/office/powerpoint/2010/main" val="2985242642"/>
      </p:ext>
    </p:extLst>
  </p:cSld>
  <p:clrMapOvr>
    <a:masterClrMapping/>
  </p:clrMapOvr>
</p:sld>
</file>

<file path=ppt/slides/slide10.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showMasterPhAnim="0">
  <p:cSld>
    <p:spTree>
      <p:nvGrpSpPr>
        <p:cNvPr id="1" name="" descr="" title=""/>
        <p:cNvGrpSpPr/>
        <p:nvPr/>
      </p:nvGrpSpPr>
      <p:grpSpPr>
        <a:xfrm>
          <a:off x="0" y="0"/>
          <a:ext cx="0" cy="0"/>
          <a:chOff x="0" y="0"/>
          <a:chExt cx="0" cy="0"/>
        </a:xfrm>
      </p:grpSpPr>
      <p:sp>
        <p:nvSpPr>
          <p:cNvPr id="3" name="Title 2" descr="" title=""/>
          <p:cNvSpPr>
            <a:spLocks noGrp="1"/>
          </p:cNvSpPr>
          <p:nvPr>
            <p:ph type="title"/>
          </p:nvPr>
        </p:nvSpPr>
        <p:spPr>
          <a:xfrm>
            <a:off x="381000" y="285750"/>
            <a:ext cx="8229600" cy="857250"/>
          </a:xfrm>
        </p:spPr>
        <p:txBody>
          <a:bodyPr>
            <a:normAutofit/>
          </a:bodyPr>
          <a:lstStyle/>
          <a:p>
            <a:r>
              <a:rPr lang="en-US" dirty="0" smtClean="0"/>
              <a:t>Introduction to U.S. Sanctions</a:t>
            </a:r>
            <a:endParaRPr lang="en-US" dirty="0"/>
          </a:p>
        </p:txBody>
      </p:sp>
      <p:sp>
        <p:nvSpPr>
          <p:cNvPr id="20483" name="Rectangle 3" descr="" title=""/>
          <p:cNvSpPr>
            <a:spLocks noGrp="1" noChangeArrowheads="1"/>
          </p:cNvSpPr>
          <p:nvPr>
            <p:ph idx="1"/>
          </p:nvPr>
        </p:nvSpPr>
        <p:spPr>
          <a:xfrm>
            <a:off x="457200" y="1143001"/>
            <a:ext cx="8001000" cy="3624264"/>
          </a:xfrm>
        </p:spPr>
        <p:txBody>
          <a:bodyPr>
            <a:normAutofit/>
          </a:bodyPr>
          <a:lstStyle/>
          <a:p>
            <a:pPr marL="0" indent="0">
              <a:buNone/>
            </a:pPr>
            <a:r>
              <a:rPr lang="en-US" altLang="en-US" b="1" dirty="0" smtClean="0"/>
              <a:t>U.S. maintains Sanctions, Embargoes and Other Restrictions</a:t>
            </a:r>
          </a:p>
          <a:p>
            <a:r>
              <a:rPr lang="en-US" sz="1800" b="1" dirty="0">
                <a:latin typeface="Bahnschrift" panose="020B0502040204020203" pitchFamily="34" charset="0"/>
              </a:rPr>
              <a:t>Certain “persons” (</a:t>
            </a:r>
            <a:r>
              <a:rPr lang="en-US" sz="1800" b="1" i="1" dirty="0">
                <a:latin typeface="Bahnschrift" panose="020B0502040204020203" pitchFamily="34" charset="0"/>
              </a:rPr>
              <a:t>e.g</a:t>
            </a:r>
            <a:r>
              <a:rPr lang="en-US" sz="1800" b="1" dirty="0">
                <a:latin typeface="Bahnschrift" panose="020B0502040204020203" pitchFamily="34" charset="0"/>
              </a:rPr>
              <a:t>., entities and individuals) are subject to trade sanctions, embargoes, and other restrictions under US law. Depending on the regulation at issue, these restrictions can apply to both domestic and foreign transactions. </a:t>
            </a:r>
          </a:p>
          <a:p>
            <a:r>
              <a:rPr lang="en-US" sz="1800" b="1" dirty="0">
                <a:latin typeface="Bahnschrift" panose="020B0502040204020203" pitchFamily="34" charset="0"/>
              </a:rPr>
              <a:t>Certain countries are subject to either comprehensive sanctions or targeted sanctions. </a:t>
            </a:r>
          </a:p>
          <a:p>
            <a:pPr lvl="1"/>
            <a:r>
              <a:rPr lang="en-US" sz="1600" dirty="0">
                <a:latin typeface="Bahnschrift" panose="020B0502040204020203" pitchFamily="34" charset="0"/>
              </a:rPr>
              <a:t>Comprehensive sanctions prohibit virtually ALL exports/imports, services, and other transactions without a license or other US Government authorization. </a:t>
            </a:r>
          </a:p>
          <a:p>
            <a:pPr lvl="1"/>
            <a:r>
              <a:rPr lang="en-US" sz="1600" dirty="0">
                <a:latin typeface="Bahnschrift" panose="020B0502040204020203" pitchFamily="34" charset="0"/>
              </a:rPr>
              <a:t>Targeted sanctions are prohibitions on trade in specified goods, technologies, or services with specific persons/governments</a:t>
            </a:r>
            <a:r>
              <a:rPr lang="en-US" sz="1600" dirty="0" smtClean="0">
                <a:latin typeface="Bahnschrift" panose="020B0502040204020203" pitchFamily="34" charset="0"/>
              </a:rPr>
              <a:t>.</a:t>
            </a:r>
            <a:endParaRPr lang="en-US" altLang="en-US" sz="3200" b="1" dirty="0" smtClean="0"/>
          </a:p>
        </p:txBody>
      </p:sp>
      <p:sp>
        <p:nvSpPr>
          <p:cNvPr id="4" name="Slide Number Placeholder 3" descr="" title=""/>
          <p:cNvSpPr>
            <a:spLocks noGrp="1"/>
          </p:cNvSpPr>
          <p:nvPr>
            <p:ph type="sldNum" sz="quarter" idx="10"/>
          </p:nvPr>
        </p:nvSpPr>
        <p:spPr/>
        <p:txBody>
          <a:bodyPr/>
          <a:lstStyle/>
          <a:p>
            <a:fld id="{34FA03A8-A899-4F4B-90F4-924AC50DE6BC}" type="slidenum">
              <a:rPr lang="en-US" smtClean="0"/>
              <a:pPr/>
              <a:t>10</a:t>
            </a:fld>
            <a:endParaRPr lang="en-US" dirty="0"/>
          </a:p>
        </p:txBody>
      </p:sp>
    </p:spTree>
    <p:extLst>
      <p:ext uri="{BB962C8B-B14F-4D97-AF65-F5344CB8AC3E}">
        <p14:creationId xmlns:p14="http://schemas.microsoft.com/office/powerpoint/2010/main" val="3360942442"/>
      </p:ext>
    </p:extLst>
  </p:cSld>
  <p:clrMapOvr>
    <a:masterClrMapping/>
  </p:clrMapOvr>
  <mc:AlternateContent xmlns:mc="http://schemas.openxmlformats.org/markup-compatibility/2006" xmlns:p14="http://schemas.microsoft.com/office/powerpoint/2010/main">
    <mc:Choice Requires="p14">
      <p:transition spd="slow" p14:dur="2000"/>
    </mc:Choice>
    <mc:Fallback>
      <p:transition spd="slow"/>
    </mc:Fallback>
  </mc:AlternateContent>
</p:sld>
</file>

<file path=ppt/slides/slide11.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showMasterPhAnim="0">
  <p:cSld>
    <p:spTree>
      <p:nvGrpSpPr>
        <p:cNvPr id="1" name="" descr="" title=""/>
        <p:cNvGrpSpPr/>
        <p:nvPr/>
      </p:nvGrpSpPr>
      <p:grpSpPr>
        <a:xfrm>
          <a:off x="0" y="0"/>
          <a:ext cx="0" cy="0"/>
          <a:chOff x="0" y="0"/>
          <a:chExt cx="0" cy="0"/>
        </a:xfrm>
      </p:grpSpPr>
      <p:sp>
        <p:nvSpPr>
          <p:cNvPr id="3" name="Title 2" descr="" title=""/>
          <p:cNvSpPr>
            <a:spLocks noGrp="1"/>
          </p:cNvSpPr>
          <p:nvPr>
            <p:ph type="title"/>
          </p:nvPr>
        </p:nvSpPr>
        <p:spPr>
          <a:xfrm>
            <a:off x="261264" y="228600"/>
            <a:ext cx="8229600" cy="857250"/>
          </a:xfrm>
        </p:spPr>
        <p:txBody>
          <a:bodyPr>
            <a:normAutofit/>
          </a:bodyPr>
          <a:lstStyle/>
          <a:p>
            <a:r>
              <a:rPr lang="en-US" dirty="0" smtClean="0"/>
              <a:t>Introduction to U.S. Sanctions</a:t>
            </a:r>
            <a:endParaRPr lang="en-US" dirty="0"/>
          </a:p>
        </p:txBody>
      </p:sp>
      <p:sp>
        <p:nvSpPr>
          <p:cNvPr id="20483" name="Rectangle 3" descr="" title=""/>
          <p:cNvSpPr>
            <a:spLocks noGrp="1" noChangeArrowheads="1"/>
          </p:cNvSpPr>
          <p:nvPr>
            <p:ph idx="1"/>
          </p:nvPr>
        </p:nvSpPr>
        <p:spPr>
          <a:xfrm>
            <a:off x="273456" y="971550"/>
            <a:ext cx="8001000" cy="3624264"/>
          </a:xfrm>
        </p:spPr>
        <p:txBody>
          <a:bodyPr>
            <a:normAutofit/>
          </a:bodyPr>
          <a:lstStyle/>
          <a:p>
            <a:pPr marL="0" indent="0">
              <a:buNone/>
            </a:pPr>
            <a:r>
              <a:rPr lang="en-US" altLang="en-US" b="1" dirty="0" smtClean="0"/>
              <a:t>Prohibited Destinations: Embargoed or Restricted Countries</a:t>
            </a:r>
            <a:endParaRPr lang="en-US" altLang="en-US" sz="3200" b="1" dirty="0" smtClean="0"/>
          </a:p>
        </p:txBody>
      </p:sp>
      <p:sp>
        <p:nvSpPr>
          <p:cNvPr id="4" name="Slide Number Placeholder 3" descr="" title=""/>
          <p:cNvSpPr>
            <a:spLocks noGrp="1"/>
          </p:cNvSpPr>
          <p:nvPr>
            <p:ph type="sldNum" sz="quarter" idx="10"/>
          </p:nvPr>
        </p:nvSpPr>
        <p:spPr/>
        <p:txBody>
          <a:bodyPr/>
          <a:lstStyle/>
          <a:p>
            <a:fld id="{34FA03A8-A899-4F4B-90F4-924AC50DE6BC}" type="slidenum">
              <a:rPr lang="en-US" smtClean="0"/>
              <a:pPr/>
              <a:t>11</a:t>
            </a:fld>
            <a:endParaRPr lang="en-US" dirty="0"/>
          </a:p>
        </p:txBody>
      </p:sp>
      <p:graphicFrame>
        <p:nvGraphicFramePr>
          <p:cNvPr id="5" name="Table 4" descr="" title=""/>
          <p:cNvGraphicFramePr>
            <a:graphicFrameLocks noGrp="1"/>
          </p:cNvGraphicFramePr>
          <p:nvPr>
            <p:extLst/>
          </p:nvPr>
        </p:nvGraphicFramePr>
        <p:xfrm>
          <a:off x="374650" y="1342559"/>
          <a:ext cx="8153400" cy="2666999"/>
        </p:xfrm>
        <a:graphic>
          <a:graphicData uri="http://schemas.openxmlformats.org/drawingml/2006/table">
            <a:tbl>
              <a:tblPr>
                <a:tableStyleId>{22838BEF-8BB2-4498-84A7-C5851F593DF1}</a:tableStyleId>
              </a:tblPr>
              <a:tblGrid>
                <a:gridCol w="3513472">
                  <a:extLst>
                    <a:ext uri="{9D8B030D-6E8A-4147-A177-3AD203B41FA5}">
                      <a16:colId xmlns:a16="http://schemas.microsoft.com/office/drawing/2014/main" val="974373753"/>
                    </a:ext>
                  </a:extLst>
                </a:gridCol>
                <a:gridCol w="4639928">
                  <a:extLst>
                    <a:ext uri="{9D8B030D-6E8A-4147-A177-3AD203B41FA5}">
                      <a16:colId xmlns:a16="http://schemas.microsoft.com/office/drawing/2014/main" val="3095051355"/>
                    </a:ext>
                  </a:extLst>
                </a:gridCol>
              </a:tblGrid>
              <a:tr h="209372">
                <a:tc>
                  <a:txBody>
                    <a:bodyPr/>
                    <a:lstStyle/>
                    <a:p>
                      <a:pPr algn="ctr"/>
                      <a:r>
                        <a:rPr lang="en-US" sz="1200" b="1" dirty="0" smtClean="0">
                          <a:solidFill>
                            <a:schemeClr val="bg1"/>
                          </a:solidFill>
                          <a:effectLst/>
                          <a:latin typeface="Bahnschrift" panose="020B0502040204020203" pitchFamily="34" charset="0"/>
                        </a:rPr>
                        <a:t>Comprehensive Embargoes</a:t>
                      </a:r>
                      <a:endParaRPr lang="en-US" sz="1200" b="1" dirty="0">
                        <a:solidFill>
                          <a:schemeClr val="bg1"/>
                        </a:solidFill>
                        <a:effectLst/>
                        <a:latin typeface="Bahnschrift" panose="020B0502040204020203" pitchFamily="34" charset="0"/>
                      </a:endParaRPr>
                    </a:p>
                  </a:txBody>
                  <a:tcPr marL="15746" marR="15746" marT="11810" marB="118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algn="ctr"/>
                      <a:r>
                        <a:rPr lang="en-US" sz="1200" b="1" dirty="0" smtClean="0">
                          <a:solidFill>
                            <a:schemeClr val="bg1"/>
                          </a:solidFill>
                          <a:effectLst/>
                          <a:latin typeface="Bahnschrift" panose="020B0502040204020203" pitchFamily="34" charset="0"/>
                        </a:rPr>
                        <a:t>Significant Restrictions</a:t>
                      </a:r>
                      <a:endParaRPr lang="en-US" sz="1200" b="1" dirty="0">
                        <a:solidFill>
                          <a:schemeClr val="bg1"/>
                        </a:solidFill>
                        <a:effectLst/>
                        <a:latin typeface="Bahnschrift" panose="020B0502040204020203" pitchFamily="34" charset="0"/>
                      </a:endParaRPr>
                    </a:p>
                  </a:txBody>
                  <a:tcPr marL="15746" marR="15746" marT="11810" marB="118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extLst>
                  <a:ext uri="{0D108BD9-81ED-4DB2-BD59-A6C34878D82A}">
                    <a16:rowId xmlns:a16="http://schemas.microsoft.com/office/drawing/2014/main" val="4267669975"/>
                  </a:ext>
                </a:extLst>
              </a:tr>
              <a:tr h="2457627">
                <a:tc>
                  <a:txBody>
                    <a:bodyPr/>
                    <a:lstStyle/>
                    <a:p>
                      <a:pPr marL="0" indent="0" algn="l" fontAlgn="t">
                        <a:buFont typeface="Arial" panose="020B0604020202020204" pitchFamily="34" charset="0"/>
                        <a:buNone/>
                      </a:pPr>
                      <a:r>
                        <a:rPr lang="en-US" sz="1600" b="1" dirty="0" smtClean="0">
                          <a:effectLst/>
                          <a:latin typeface="Bahnschrift" panose="020B0502040204020203" pitchFamily="34" charset="0"/>
                        </a:rPr>
                        <a:t>Generally</a:t>
                      </a:r>
                      <a:r>
                        <a:rPr lang="en-US" sz="1600" b="1" baseline="0" dirty="0" smtClean="0">
                          <a:effectLst/>
                          <a:latin typeface="Bahnschrift" panose="020B0502040204020203" pitchFamily="34" charset="0"/>
                        </a:rPr>
                        <a:t> prohibit </a:t>
                      </a:r>
                      <a:r>
                        <a:rPr lang="en-US" sz="1600" b="1" dirty="0" smtClean="0">
                          <a:effectLst/>
                          <a:latin typeface="Bahnschrift" panose="020B0502040204020203" pitchFamily="34" charset="0"/>
                        </a:rPr>
                        <a:t>all trade (goods, technology, services) and financial transactions by U.S. persons with:</a:t>
                      </a:r>
                    </a:p>
                    <a:p>
                      <a:pPr marL="171450" indent="-171450" algn="l" fontAlgn="t">
                        <a:buFont typeface="Arial" panose="020B0604020202020204" pitchFamily="34" charset="0"/>
                        <a:buChar char="•"/>
                      </a:pPr>
                      <a:r>
                        <a:rPr lang="en-US" sz="1400" b="1" dirty="0" smtClean="0">
                          <a:effectLst/>
                          <a:latin typeface="Bahnschrift" panose="020B0502040204020203" pitchFamily="34" charset="0"/>
                        </a:rPr>
                        <a:t>Cuba</a:t>
                      </a:r>
                    </a:p>
                    <a:p>
                      <a:pPr marL="171450" indent="-171450" algn="l" fontAlgn="t">
                        <a:buFont typeface="Arial" panose="020B0604020202020204" pitchFamily="34" charset="0"/>
                        <a:buChar char="•"/>
                      </a:pPr>
                      <a:r>
                        <a:rPr lang="en-US" sz="1400" b="1" dirty="0" smtClean="0">
                          <a:effectLst/>
                          <a:latin typeface="Bahnschrift" panose="020B0502040204020203" pitchFamily="34" charset="0"/>
                        </a:rPr>
                        <a:t>Iran</a:t>
                      </a:r>
                    </a:p>
                    <a:p>
                      <a:pPr marL="171450" indent="-171450" algn="l" fontAlgn="t">
                        <a:buFont typeface="Arial" panose="020B0604020202020204" pitchFamily="34" charset="0"/>
                        <a:buChar char="•"/>
                      </a:pPr>
                      <a:r>
                        <a:rPr lang="en-US" sz="1400" b="1" dirty="0" smtClean="0">
                          <a:effectLst/>
                          <a:latin typeface="Bahnschrift" panose="020B0502040204020203" pitchFamily="34" charset="0"/>
                        </a:rPr>
                        <a:t>Syria</a:t>
                      </a:r>
                    </a:p>
                    <a:p>
                      <a:pPr marL="171450" indent="-171450" algn="l" fontAlgn="t">
                        <a:buFont typeface="Arial" panose="020B0604020202020204" pitchFamily="34" charset="0"/>
                        <a:buChar char="•"/>
                      </a:pPr>
                      <a:r>
                        <a:rPr lang="en-US" sz="1400" b="1" dirty="0" smtClean="0">
                          <a:effectLst/>
                          <a:latin typeface="Bahnschrift" panose="020B0502040204020203" pitchFamily="34" charset="0"/>
                        </a:rPr>
                        <a:t>North</a:t>
                      </a:r>
                      <a:r>
                        <a:rPr lang="en-US" sz="1400" b="1" baseline="0" dirty="0" smtClean="0">
                          <a:effectLst/>
                          <a:latin typeface="Bahnschrift" panose="020B0502040204020203" pitchFamily="34" charset="0"/>
                        </a:rPr>
                        <a:t> Korea</a:t>
                      </a:r>
                    </a:p>
                    <a:p>
                      <a:pPr marL="171450" indent="-171450" algn="l" fontAlgn="t">
                        <a:buFont typeface="Arial" panose="020B0604020202020204" pitchFamily="34" charset="0"/>
                        <a:buChar char="•"/>
                      </a:pPr>
                      <a:r>
                        <a:rPr lang="en-US" sz="1400" b="1" baseline="0" dirty="0" smtClean="0">
                          <a:effectLst/>
                          <a:latin typeface="Bahnschrift" panose="020B0502040204020203" pitchFamily="34" charset="0"/>
                        </a:rPr>
                        <a:t>Crimea and So-Called Donetsk, Luhansk Regions of Ukraine</a:t>
                      </a:r>
                    </a:p>
                    <a:p>
                      <a:pPr marL="171450" indent="-171450" algn="l" fontAlgn="t">
                        <a:buFont typeface="Arial" panose="020B0604020202020204" pitchFamily="34" charset="0"/>
                        <a:buChar char="•"/>
                      </a:pPr>
                      <a:endParaRPr lang="en-US" sz="1050" b="0" dirty="0">
                        <a:effectLst/>
                        <a:latin typeface="Bahnschrift" panose="020B0502040204020203" pitchFamily="34" charset="0"/>
                      </a:endParaRPr>
                    </a:p>
                  </a:txBody>
                  <a:tcPr marL="15746" marR="15746" marT="11810" marB="118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indent="0" algn="l" fontAlgn="t">
                        <a:buFont typeface="Arial" panose="020B0604020202020204" pitchFamily="34" charset="0"/>
                        <a:buNone/>
                      </a:pPr>
                      <a:r>
                        <a:rPr lang="en-US" sz="1400" b="1" dirty="0" smtClean="0">
                          <a:effectLst/>
                          <a:latin typeface="Bahnschrift" panose="020B0502040204020203" pitchFamily="34" charset="0"/>
                        </a:rPr>
                        <a:t>Significant Restrictions on Trade With the Following Countries:</a:t>
                      </a:r>
                    </a:p>
                    <a:p>
                      <a:pPr marL="171450" indent="-171450" algn="l" fontAlgn="t">
                        <a:buFont typeface="Arial" panose="020B0604020202020204" pitchFamily="34" charset="0"/>
                        <a:buChar char="•"/>
                      </a:pPr>
                      <a:r>
                        <a:rPr lang="en-US" sz="1400" b="1" kern="1200" dirty="0" smtClean="0">
                          <a:solidFill>
                            <a:schemeClr val="dk1"/>
                          </a:solidFill>
                          <a:effectLst/>
                          <a:latin typeface="Bahnschrift" panose="020B0502040204020203" pitchFamily="34" charset="0"/>
                          <a:ea typeface="+mn-ea"/>
                          <a:cs typeface="+mn-cs"/>
                        </a:rPr>
                        <a:t>Russia</a:t>
                      </a:r>
                    </a:p>
                    <a:p>
                      <a:pPr marL="171450" indent="-171450" algn="l" fontAlgn="t">
                        <a:buFont typeface="Arial" panose="020B0604020202020204" pitchFamily="34" charset="0"/>
                        <a:buChar char="•"/>
                      </a:pPr>
                      <a:r>
                        <a:rPr lang="en-US" sz="1400" b="1" kern="1200" dirty="0" smtClean="0">
                          <a:solidFill>
                            <a:schemeClr val="dk1"/>
                          </a:solidFill>
                          <a:effectLst/>
                          <a:latin typeface="Bahnschrift" panose="020B0502040204020203" pitchFamily="34" charset="0"/>
                          <a:ea typeface="+mn-ea"/>
                          <a:cs typeface="+mn-cs"/>
                        </a:rPr>
                        <a:t>Belarus</a:t>
                      </a:r>
                    </a:p>
                    <a:p>
                      <a:pPr marL="171450" indent="-171450" algn="l" fontAlgn="t">
                        <a:buFont typeface="Arial" panose="020B0604020202020204" pitchFamily="34" charset="0"/>
                        <a:buChar char="•"/>
                      </a:pPr>
                      <a:r>
                        <a:rPr lang="en-US" sz="1400" b="1" kern="1200" dirty="0" smtClean="0">
                          <a:solidFill>
                            <a:schemeClr val="dk1"/>
                          </a:solidFill>
                          <a:effectLst/>
                          <a:latin typeface="Bahnschrift" panose="020B0502040204020203" pitchFamily="34" charset="0"/>
                          <a:ea typeface="+mn-ea"/>
                          <a:cs typeface="+mn-cs"/>
                        </a:rPr>
                        <a:t>Venezuela</a:t>
                      </a:r>
                    </a:p>
                    <a:p>
                      <a:pPr marL="171450" indent="-171450" algn="l" fontAlgn="t">
                        <a:buFont typeface="Arial" panose="020B0604020202020204" pitchFamily="34" charset="0"/>
                        <a:buChar char="•"/>
                      </a:pPr>
                      <a:r>
                        <a:rPr lang="en-US" sz="1400" b="1" kern="1200" dirty="0" smtClean="0">
                          <a:solidFill>
                            <a:schemeClr val="dk1"/>
                          </a:solidFill>
                          <a:effectLst/>
                          <a:latin typeface="Bahnschrift" panose="020B0502040204020203" pitchFamily="34" charset="0"/>
                          <a:ea typeface="+mn-ea"/>
                          <a:cs typeface="+mn-cs"/>
                        </a:rPr>
                        <a:t>Burma/Myanmar</a:t>
                      </a:r>
                    </a:p>
                    <a:p>
                      <a:pPr marL="171450" indent="-171450" algn="l" fontAlgn="t">
                        <a:buFont typeface="Arial" panose="020B0604020202020204" pitchFamily="34" charset="0"/>
                        <a:buChar char="•"/>
                      </a:pPr>
                      <a:endParaRPr lang="en-US" sz="1200" b="1" dirty="0" smtClean="0">
                        <a:effectLst/>
                        <a:latin typeface="Bahnschrift" panose="020B0502040204020203" pitchFamily="34" charset="0"/>
                      </a:endParaRPr>
                    </a:p>
                  </a:txBody>
                  <a:tcPr marL="15746" marR="15746" marT="11810" marB="118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886806339"/>
                  </a:ext>
                </a:extLst>
              </a:tr>
            </a:tbl>
          </a:graphicData>
        </a:graphic>
      </p:graphicFrame>
    </p:spTree>
    <p:extLst>
      <p:ext uri="{BB962C8B-B14F-4D97-AF65-F5344CB8AC3E}">
        <p14:creationId xmlns:p14="http://schemas.microsoft.com/office/powerpoint/2010/main" val="2651328706"/>
      </p:ext>
    </p:extLst>
  </p:cSld>
  <p:clrMapOvr>
    <a:masterClrMapping/>
  </p:clrMapOvr>
  <mc:AlternateContent xmlns:mc="http://schemas.openxmlformats.org/markup-compatibility/2006" xmlns:p14="http://schemas.microsoft.com/office/powerpoint/2010/main">
    <mc:Choice Requires="p14">
      <p:transition spd="slow" p14:dur="2000"/>
    </mc:Choice>
    <mc:Fallback xmlns:a16="http://schemas.microsoft.com/office/drawing/2014/main">
      <p:transition spd="slow"/>
    </mc:Fallback>
  </mc:AlternateContent>
</p:sld>
</file>

<file path=ppt/slides/slide12.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p:cNvSpPr>
            <a:spLocks noGrp="1"/>
          </p:cNvSpPr>
          <p:nvPr>
            <p:ph type="title"/>
          </p:nvPr>
        </p:nvSpPr>
        <p:spPr>
          <a:xfrm>
            <a:off x="676018" y="438151"/>
            <a:ext cx="7934582" cy="390525"/>
          </a:xfrm>
          <a:solidFill>
            <a:schemeClr val="tx2">
              <a:lumMod val="50000"/>
            </a:schemeClr>
          </a:solidFill>
          <a:ln>
            <a:solidFill>
              <a:schemeClr val="accent1"/>
            </a:solidFill>
          </a:ln>
        </p:spPr>
        <p:txBody>
          <a:bodyPr vert="horz" lIns="640080" tIns="34290" rIns="68580" bIns="34290" rtlCol="0" anchor="ctr" anchorCtr="0">
            <a:noAutofit/>
          </a:bodyPr>
          <a:lstStyle/>
          <a:p>
            <a:r>
              <a:rPr lang="en-US" sz="2000" b="1" dirty="0">
                <a:solidFill>
                  <a:schemeClr val="bg1"/>
                </a:solidFill>
                <a:latin typeface="Bahnschrift" panose="020B0502040204020203" pitchFamily="34" charset="0"/>
              </a:rPr>
              <a:t>U.S. SANCTIONS PRIMER</a:t>
            </a:r>
          </a:p>
        </p:txBody>
      </p:sp>
      <p:sp>
        <p:nvSpPr>
          <p:cNvPr id="10" name="Title 1" descr="" title=""/>
          <p:cNvSpPr txBox="1">
            <a:spLocks/>
          </p:cNvSpPr>
          <p:nvPr/>
        </p:nvSpPr>
        <p:spPr>
          <a:xfrm>
            <a:off x="691259" y="842427"/>
            <a:ext cx="7919341" cy="357724"/>
          </a:xfrm>
          <a:prstGeom prst="rect">
            <a:avLst/>
          </a:prstGeom>
          <a:solidFill>
            <a:schemeClr val="accent1">
              <a:lumMod val="10000"/>
              <a:lumOff val="90000"/>
            </a:schemeClr>
          </a:solidFill>
          <a:ln>
            <a:noFill/>
          </a:ln>
        </p:spPr>
        <p:txBody>
          <a:bodyPr vert="horz" lIns="640080" tIns="45720" rIns="91440" bIns="45720" rtlCol="0" anchor="ctr" anchorCtr="0">
            <a:noAutofit/>
          </a:bodyPr>
          <a:lstStyle>
            <a:lvl1pPr algn="l" defTabSz="685800" rtl="0" eaLnBrk="1" latinLnBrk="0" hangingPunct="1">
              <a:spcBef>
                <a:spcPct val="0"/>
              </a:spcBef>
              <a:buNone/>
              <a:defRPr sz="3300" kern="1200">
                <a:solidFill>
                  <a:srgbClr val="983222"/>
                </a:solidFill>
                <a:latin typeface="+mj-lt"/>
                <a:ea typeface="+mj-ea"/>
                <a:cs typeface="+mj-cs"/>
              </a:defRPr>
            </a:lvl1pPr>
          </a:lstStyle>
          <a:p>
            <a:r>
              <a:rPr lang="en-US" sz="2000" b="1" dirty="0">
                <a:solidFill>
                  <a:schemeClr val="tx1"/>
                </a:solidFill>
                <a:latin typeface="Bahnschrift" panose="020B0502040204020203" pitchFamily="34" charset="0"/>
              </a:rPr>
              <a:t>Introduction</a:t>
            </a:r>
          </a:p>
        </p:txBody>
      </p:sp>
      <p:sp>
        <p:nvSpPr>
          <p:cNvPr id="6" name="Content Placeholder 2" descr="" title=""/>
          <p:cNvSpPr txBox="1">
            <a:spLocks/>
          </p:cNvSpPr>
          <p:nvPr/>
        </p:nvSpPr>
        <p:spPr>
          <a:xfrm>
            <a:off x="1371600" y="1363354"/>
            <a:ext cx="4341012" cy="2819400"/>
          </a:xfrm>
          <a:prstGeom prst="roundRect">
            <a:avLst/>
          </a:prstGeom>
          <a:solidFill>
            <a:schemeClr val="tx2">
              <a:lumMod val="50000"/>
            </a:schemeClr>
          </a:solidFill>
          <a:ln>
            <a:solidFill>
              <a:schemeClr val="tx2">
                <a:lumMod val="50000"/>
              </a:schemeClr>
            </a:solidFill>
          </a:ln>
        </p:spPr>
        <p:txBody>
          <a:bodyPr vert="horz" lIns="274320" tIns="274320" rIns="274320" bIns="274320" rtlCol="0" anchor="ctr">
            <a:no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endParaRPr lang="en-US" sz="1200" dirty="0">
              <a:latin typeface="Bahnschrift" panose="020B0502040204020203" pitchFamily="34" charset="0"/>
            </a:endParaRPr>
          </a:p>
        </p:txBody>
      </p:sp>
      <p:sp>
        <p:nvSpPr>
          <p:cNvPr id="8" name="Content Placeholder 2" descr="" title=""/>
          <p:cNvSpPr>
            <a:spLocks noGrp="1"/>
          </p:cNvSpPr>
          <p:nvPr>
            <p:ph idx="1"/>
          </p:nvPr>
        </p:nvSpPr>
        <p:spPr>
          <a:xfrm>
            <a:off x="1676400" y="1581150"/>
            <a:ext cx="6705600" cy="3200400"/>
          </a:xfrm>
          <a:prstGeom prst="roundRect">
            <a:avLst/>
          </a:prstGeom>
          <a:solidFill>
            <a:schemeClr val="accent6">
              <a:lumMod val="20000"/>
              <a:lumOff val="80000"/>
            </a:schemeClr>
          </a:solidFill>
          <a:ln>
            <a:solidFill>
              <a:schemeClr val="accent6">
                <a:lumMod val="20000"/>
                <a:lumOff val="80000"/>
              </a:schemeClr>
            </a:solidFill>
          </a:ln>
        </p:spPr>
        <p:txBody>
          <a:bodyPr vert="horz" lIns="274320" tIns="274320" rIns="274320" bIns="274320" rtlCol="0" anchor="ctr">
            <a:noAutofit/>
          </a:bodyPr>
          <a:lstStyle/>
          <a:p>
            <a:endParaRPr lang="en-US" sz="1400" b="1" dirty="0">
              <a:latin typeface="Bahnschrift" panose="020B0502040204020203" pitchFamily="34" charset="0"/>
            </a:endParaRPr>
          </a:p>
          <a:p>
            <a:r>
              <a:rPr lang="en-US" sz="1600" b="1" dirty="0">
                <a:latin typeface="Bahnschrift" panose="020B0502040204020203" pitchFamily="34" charset="0"/>
              </a:rPr>
              <a:t>U.S. sanctions laws complement U.S. export controls in implementing foreign policy objectives.  This results in frequent and rapid changes.</a:t>
            </a:r>
          </a:p>
          <a:p>
            <a:r>
              <a:rPr lang="en-US" sz="1600" b="1" dirty="0">
                <a:latin typeface="Bahnschrift" panose="020B0502040204020203" pitchFamily="34" charset="0"/>
              </a:rPr>
              <a:t>Primarily implemented and enforced by </a:t>
            </a:r>
            <a:r>
              <a:rPr lang="en-US" sz="1600" b="1" dirty="0" err="1">
                <a:latin typeface="Bahnschrift" panose="020B0502040204020203" pitchFamily="34" charset="0"/>
              </a:rPr>
              <a:t>OFAC</a:t>
            </a:r>
            <a:r>
              <a:rPr lang="en-US" sz="1600" b="1" dirty="0">
                <a:latin typeface="Bahnschrift" panose="020B0502040204020203" pitchFamily="34" charset="0"/>
              </a:rPr>
              <a:t>, but other agencies such as the State Department can be involved.</a:t>
            </a:r>
          </a:p>
          <a:p>
            <a:r>
              <a:rPr lang="en-US" sz="1600" b="1" dirty="0">
                <a:latin typeface="Bahnschrift" panose="020B0502040204020203" pitchFamily="34" charset="0"/>
              </a:rPr>
              <a:t>Sanctions restrictions can apply to both domestic and foreign transactions, depending on the circumstances.</a:t>
            </a:r>
          </a:p>
          <a:p>
            <a:r>
              <a:rPr lang="en-US" sz="1600" b="1" dirty="0">
                <a:latin typeface="Bahnschrift" panose="020B0502040204020203" pitchFamily="34" charset="0"/>
              </a:rPr>
              <a:t>Each U.S. sanctions program is unique, not only in their restrictions, but also in general licenses and other authorizations.</a:t>
            </a:r>
          </a:p>
          <a:p>
            <a:r>
              <a:rPr lang="en-US" sz="1600" b="1" dirty="0">
                <a:latin typeface="Bahnschrift" panose="020B0502040204020203" pitchFamily="34" charset="0"/>
              </a:rPr>
              <a:t>Potential for overlap with EAR/</a:t>
            </a:r>
            <a:r>
              <a:rPr lang="en-US" sz="1600" b="1" dirty="0" err="1">
                <a:latin typeface="Bahnschrift" panose="020B0502040204020203" pitchFamily="34" charset="0"/>
              </a:rPr>
              <a:t>ITAR</a:t>
            </a:r>
            <a:r>
              <a:rPr lang="en-US" sz="1600" b="1" dirty="0">
                <a:latin typeface="Bahnschrift" panose="020B0502040204020203" pitchFamily="34" charset="0"/>
              </a:rPr>
              <a:t>.  Do you need a license from more than one agency?</a:t>
            </a:r>
          </a:p>
          <a:p>
            <a:endParaRPr lang="en-US" sz="1400" b="1" dirty="0">
              <a:latin typeface="Bahnschrift" panose="020B0502040204020203" pitchFamily="34" charset="0"/>
            </a:endParaRPr>
          </a:p>
        </p:txBody>
      </p:sp>
      <p:sp>
        <p:nvSpPr>
          <p:cNvPr id="3" name="Slide Number Placeholder 2" descr="" title=""/>
          <p:cNvSpPr>
            <a:spLocks noGrp="1"/>
          </p:cNvSpPr>
          <p:nvPr>
            <p:ph type="sldNum" sz="quarter" idx="10"/>
          </p:nvPr>
        </p:nvSpPr>
        <p:spPr/>
        <p:txBody>
          <a:bodyPr/>
          <a:lstStyle/>
          <a:p>
            <a:fld id="{34FA03A8-A899-4F4B-90F4-924AC50DE6BC}" type="slidenum">
              <a:rPr lang="en-US" smtClean="0"/>
              <a:t>12</a:t>
            </a:fld>
            <a:endParaRPr lang="en-US" dirty="0"/>
          </a:p>
        </p:txBody>
      </p:sp>
    </p:spTree>
    <p:extLst>
      <p:ext uri="{BB962C8B-B14F-4D97-AF65-F5344CB8AC3E}">
        <p14:creationId xmlns:p14="http://schemas.microsoft.com/office/powerpoint/2010/main" val="450045175"/>
      </p:ext>
    </p:extLst>
  </p:cSld>
  <p:clrMapOvr>
    <a:masterClrMapping/>
  </p:clrMapOvr>
</p:sld>
</file>

<file path=ppt/slides/slide1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p:cNvSpPr>
            <a:spLocks noGrp="1"/>
          </p:cNvSpPr>
          <p:nvPr>
            <p:ph type="title"/>
          </p:nvPr>
        </p:nvSpPr>
        <p:spPr>
          <a:xfrm>
            <a:off x="676018" y="438151"/>
            <a:ext cx="7934582" cy="390525"/>
          </a:xfrm>
          <a:solidFill>
            <a:schemeClr val="tx2">
              <a:lumMod val="50000"/>
            </a:schemeClr>
          </a:solidFill>
          <a:ln>
            <a:solidFill>
              <a:schemeClr val="accent1"/>
            </a:solidFill>
          </a:ln>
        </p:spPr>
        <p:txBody>
          <a:bodyPr vert="horz" lIns="640080" tIns="34290" rIns="68580" bIns="34290" rtlCol="0" anchor="ctr" anchorCtr="0">
            <a:noAutofit/>
          </a:bodyPr>
          <a:lstStyle/>
          <a:p>
            <a:r>
              <a:rPr lang="en-US" sz="2000" b="1" dirty="0">
                <a:solidFill>
                  <a:schemeClr val="bg1"/>
                </a:solidFill>
                <a:latin typeface="Bahnschrift" panose="020B0502040204020203" pitchFamily="34" charset="0"/>
              </a:rPr>
              <a:t>U.S. SANCTIONS PRIMER</a:t>
            </a:r>
          </a:p>
        </p:txBody>
      </p:sp>
      <p:sp>
        <p:nvSpPr>
          <p:cNvPr id="10" name="Title 1" descr="" title=""/>
          <p:cNvSpPr txBox="1">
            <a:spLocks/>
          </p:cNvSpPr>
          <p:nvPr/>
        </p:nvSpPr>
        <p:spPr>
          <a:xfrm>
            <a:off x="691259" y="842427"/>
            <a:ext cx="7919341" cy="357724"/>
          </a:xfrm>
          <a:prstGeom prst="rect">
            <a:avLst/>
          </a:prstGeom>
          <a:solidFill>
            <a:schemeClr val="accent1">
              <a:lumMod val="10000"/>
              <a:lumOff val="90000"/>
            </a:schemeClr>
          </a:solidFill>
          <a:ln>
            <a:noFill/>
          </a:ln>
        </p:spPr>
        <p:txBody>
          <a:bodyPr vert="horz" lIns="640080" tIns="45720" rIns="91440" bIns="45720" rtlCol="0" anchor="ctr" anchorCtr="0">
            <a:noAutofit/>
          </a:bodyPr>
          <a:lstStyle>
            <a:lvl1pPr algn="l" defTabSz="685800" rtl="0" eaLnBrk="1" latinLnBrk="0" hangingPunct="1">
              <a:spcBef>
                <a:spcPct val="0"/>
              </a:spcBef>
              <a:buNone/>
              <a:defRPr sz="3300" kern="1200">
                <a:solidFill>
                  <a:srgbClr val="983222"/>
                </a:solidFill>
                <a:latin typeface="+mj-lt"/>
                <a:ea typeface="+mj-ea"/>
                <a:cs typeface="+mj-cs"/>
              </a:defRPr>
            </a:lvl1pPr>
          </a:lstStyle>
          <a:p>
            <a:r>
              <a:rPr lang="en-US" sz="2000" b="1" dirty="0">
                <a:solidFill>
                  <a:schemeClr val="tx1"/>
                </a:solidFill>
                <a:latin typeface="Bahnschrift" panose="020B0502040204020203" pitchFamily="34" charset="0"/>
              </a:rPr>
              <a:t>Key Concepts</a:t>
            </a:r>
          </a:p>
        </p:txBody>
      </p:sp>
      <p:graphicFrame>
        <p:nvGraphicFramePr>
          <p:cNvPr id="4" name="Table 3" descr="" title=""/>
          <p:cNvGraphicFramePr>
            <a:graphicFrameLocks noGrp="1"/>
          </p:cNvGraphicFramePr>
          <p:nvPr>
            <p:extLst/>
          </p:nvPr>
        </p:nvGraphicFramePr>
        <p:xfrm>
          <a:off x="268003" y="1375825"/>
          <a:ext cx="8534400" cy="3369501"/>
        </p:xfrm>
        <a:graphic>
          <a:graphicData uri="http://schemas.openxmlformats.org/drawingml/2006/table">
            <a:tbl>
              <a:tblPr>
                <a:tableStyleId>{22838BEF-8BB2-4498-84A7-C5851F593DF1}</a:tableStyleId>
              </a:tblPr>
              <a:tblGrid>
                <a:gridCol w="1352979">
                  <a:extLst>
                    <a:ext uri="{9D8B030D-6E8A-4147-A177-3AD203B41FA5}">
                      <a16:colId xmlns:a16="http://schemas.microsoft.com/office/drawing/2014/main" val="974373753"/>
                    </a:ext>
                  </a:extLst>
                </a:gridCol>
                <a:gridCol w="7181421">
                  <a:extLst>
                    <a:ext uri="{9D8B030D-6E8A-4147-A177-3AD203B41FA5}">
                      <a16:colId xmlns:a16="http://schemas.microsoft.com/office/drawing/2014/main" val="3095051355"/>
                    </a:ext>
                  </a:extLst>
                </a:gridCol>
              </a:tblGrid>
              <a:tr h="357378">
                <a:tc>
                  <a:txBody>
                    <a:bodyPr/>
                    <a:lstStyle/>
                    <a:p>
                      <a:pPr algn="ctr"/>
                      <a:r>
                        <a:rPr lang="en-US" sz="1200" b="1" dirty="0" smtClean="0">
                          <a:solidFill>
                            <a:schemeClr val="bg1"/>
                          </a:solidFill>
                          <a:effectLst/>
                          <a:latin typeface="Bahnschrift" panose="020B0502040204020203" pitchFamily="34" charset="0"/>
                        </a:rPr>
                        <a:t>TERM/C</a:t>
                      </a:r>
                      <a:r>
                        <a:rPr lang="en-US" sz="1200" b="1" baseline="0" dirty="0" smtClean="0">
                          <a:solidFill>
                            <a:schemeClr val="bg1"/>
                          </a:solidFill>
                          <a:effectLst/>
                          <a:latin typeface="Bahnschrift" panose="020B0502040204020203" pitchFamily="34" charset="0"/>
                        </a:rPr>
                        <a:t>ONCEPT</a:t>
                      </a:r>
                      <a:endParaRPr lang="en-US" sz="1200" b="1" dirty="0">
                        <a:solidFill>
                          <a:schemeClr val="bg1"/>
                        </a:solidFill>
                        <a:effectLst/>
                        <a:latin typeface="Bahnschrift" panose="020B0502040204020203" pitchFamily="34" charset="0"/>
                      </a:endParaRPr>
                    </a:p>
                  </a:txBody>
                  <a:tcPr marL="15746" marR="15746" marT="11810" marB="118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algn="ctr"/>
                      <a:r>
                        <a:rPr lang="en-US" sz="1200" b="1" dirty="0" smtClean="0">
                          <a:solidFill>
                            <a:schemeClr val="bg1"/>
                          </a:solidFill>
                          <a:effectLst/>
                          <a:latin typeface="Bahnschrift" panose="020B0502040204020203" pitchFamily="34" charset="0"/>
                        </a:rPr>
                        <a:t>DESCRIPTION</a:t>
                      </a:r>
                      <a:endParaRPr lang="en-US" sz="1200" b="1" dirty="0">
                        <a:solidFill>
                          <a:schemeClr val="bg1"/>
                        </a:solidFill>
                        <a:effectLst/>
                        <a:latin typeface="Bahnschrift" panose="020B0502040204020203" pitchFamily="34" charset="0"/>
                      </a:endParaRPr>
                    </a:p>
                  </a:txBody>
                  <a:tcPr marL="15746" marR="15746" marT="11810" marB="118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extLst>
                  <a:ext uri="{0D108BD9-81ED-4DB2-BD59-A6C34878D82A}">
                    <a16:rowId xmlns:a16="http://schemas.microsoft.com/office/drawing/2014/main" val="4267669975"/>
                  </a:ext>
                </a:extLst>
              </a:tr>
              <a:tr h="770321">
                <a:tc>
                  <a:txBody>
                    <a:bodyPr/>
                    <a:lstStyle/>
                    <a:p>
                      <a:pPr marL="0" indent="0" algn="l" fontAlgn="t">
                        <a:buFont typeface="Arial" panose="020B0604020202020204" pitchFamily="34" charset="0"/>
                        <a:buNone/>
                      </a:pPr>
                      <a:r>
                        <a:rPr lang="en-US" sz="1100" b="1" dirty="0" smtClean="0">
                          <a:effectLst/>
                          <a:latin typeface="Bahnschrift" panose="020B0502040204020203" pitchFamily="34" charset="0"/>
                        </a:rPr>
                        <a:t>PRIMARY SANCTIONS</a:t>
                      </a:r>
                      <a:endParaRPr lang="en-US" sz="1100" b="1" dirty="0">
                        <a:effectLst/>
                        <a:latin typeface="Bahnschrift" panose="020B0502040204020203" pitchFamily="34" charset="0"/>
                      </a:endParaRPr>
                    </a:p>
                  </a:txBody>
                  <a:tcPr marL="15746" marR="15746" marT="11810" marB="118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indent="0" algn="l" fontAlgn="t">
                        <a:buFont typeface="Arial" panose="020B0604020202020204" pitchFamily="34" charset="0"/>
                        <a:buNone/>
                      </a:pPr>
                      <a:r>
                        <a:rPr lang="en-US" sz="1200" b="0" dirty="0" smtClean="0">
                          <a:effectLst/>
                          <a:latin typeface="Bahnschrift" panose="020B0502040204020203" pitchFamily="34" charset="0"/>
                        </a:rPr>
                        <a:t>Generally function by identifying a target for sanctions, such as an individual, entity, or a country, and restricting activities with the target by U.S. persons or involving U.S. jurisdiction (i.e., U.S. nexus). </a:t>
                      </a:r>
                      <a:endParaRPr lang="en-US" sz="1200" b="0" dirty="0">
                        <a:effectLst/>
                        <a:latin typeface="Bahnschrift" panose="020B0502040204020203" pitchFamily="34" charset="0"/>
                      </a:endParaRPr>
                    </a:p>
                  </a:txBody>
                  <a:tcPr marL="15746" marR="15746" marT="11810" marB="118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886806339"/>
                  </a:ext>
                </a:extLst>
              </a:tr>
              <a:tr h="1120901">
                <a:tc>
                  <a:txBody>
                    <a:bodyPr/>
                    <a:lstStyle/>
                    <a:p>
                      <a:pPr marL="0" indent="0" algn="l" fontAlgn="t">
                        <a:buFont typeface="Arial" panose="020B0604020202020204" pitchFamily="34" charset="0"/>
                        <a:buNone/>
                      </a:pPr>
                      <a:r>
                        <a:rPr lang="en-US" sz="1100" b="1" dirty="0" smtClean="0">
                          <a:effectLst/>
                          <a:latin typeface="Bahnschrift" panose="020B0502040204020203" pitchFamily="34" charset="0"/>
                        </a:rPr>
                        <a:t>U.S. PERSON</a:t>
                      </a:r>
                      <a:endParaRPr lang="en-US" sz="1100" b="1" dirty="0">
                        <a:effectLst/>
                        <a:latin typeface="Bahnschrift" panose="020B0502040204020203" pitchFamily="34" charset="0"/>
                      </a:endParaRPr>
                    </a:p>
                  </a:txBody>
                  <a:tcPr marL="15746" marR="15746" marT="11810" marB="118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indent="0" algn="l" fontAlgn="t">
                        <a:buFont typeface="Arial" panose="020B0604020202020204" pitchFamily="34" charset="0"/>
                        <a:buNone/>
                      </a:pPr>
                      <a:r>
                        <a:rPr lang="en-US" sz="1200" b="0" dirty="0" smtClean="0">
                          <a:effectLst/>
                          <a:latin typeface="Bahnschrift" panose="020B0502040204020203" pitchFamily="34" charset="0"/>
                        </a:rPr>
                        <a:t>Generally,</a:t>
                      </a:r>
                      <a:r>
                        <a:rPr lang="en-US" sz="1200" b="0" baseline="0" dirty="0" smtClean="0">
                          <a:effectLst/>
                          <a:latin typeface="Bahnschrift" panose="020B0502040204020203" pitchFamily="34" charset="0"/>
                        </a:rPr>
                        <a:t> under U.S. sanctions laws, U.S. persons include:</a:t>
                      </a:r>
                    </a:p>
                    <a:p>
                      <a:pPr marL="285750" indent="-285750" algn="l" fontAlgn="t">
                        <a:buFont typeface="Arial" panose="020B0604020202020204" pitchFamily="34" charset="0"/>
                        <a:buChar char="•"/>
                      </a:pPr>
                      <a:r>
                        <a:rPr lang="en-US" sz="1200" b="0" baseline="0" dirty="0" smtClean="0">
                          <a:effectLst/>
                          <a:latin typeface="Bahnschrift" panose="020B0502040204020203" pitchFamily="34" charset="0"/>
                        </a:rPr>
                        <a:t>Any United States citizen or permanent resident alien,</a:t>
                      </a:r>
                    </a:p>
                    <a:p>
                      <a:pPr marL="285750" indent="-285750" algn="l" fontAlgn="t">
                        <a:buFont typeface="Arial" panose="020B0604020202020204" pitchFamily="34" charset="0"/>
                        <a:buChar char="•"/>
                      </a:pPr>
                      <a:r>
                        <a:rPr lang="en-US" sz="1200" b="0" baseline="0" dirty="0" smtClean="0">
                          <a:effectLst/>
                          <a:latin typeface="Bahnschrift" panose="020B0502040204020203" pitchFamily="34" charset="0"/>
                        </a:rPr>
                        <a:t>Any entity organized under the laws of the United States or any jurisdiction within the United States (including foreign branches), or</a:t>
                      </a:r>
                    </a:p>
                    <a:p>
                      <a:pPr marL="285750" indent="-285750" algn="l" fontAlgn="t">
                        <a:buFont typeface="Arial" panose="020B0604020202020204" pitchFamily="34" charset="0"/>
                        <a:buChar char="•"/>
                      </a:pPr>
                      <a:r>
                        <a:rPr lang="en-US" sz="1200" b="0" baseline="0" dirty="0" smtClean="0">
                          <a:effectLst/>
                          <a:latin typeface="Bahnschrift" panose="020B0502040204020203" pitchFamily="34" charset="0"/>
                        </a:rPr>
                        <a:t>Any person in the United States (even temporarily).</a:t>
                      </a:r>
                    </a:p>
                    <a:p>
                      <a:pPr marL="0" indent="0" algn="l" fontAlgn="t">
                        <a:buFont typeface="Arial" panose="020B0604020202020204" pitchFamily="34" charset="0"/>
                        <a:buNone/>
                      </a:pPr>
                      <a:r>
                        <a:rPr lang="en-US" sz="1200" b="0" baseline="0" dirty="0" smtClean="0">
                          <a:effectLst/>
                          <a:latin typeface="Bahnschrift" panose="020B0502040204020203" pitchFamily="34" charset="0"/>
                        </a:rPr>
                        <a:t>Note that the Cuba and Iran embargoes can also apply to foreign subsidiaries of U.S. entities.</a:t>
                      </a:r>
                      <a:endParaRPr lang="en-US" sz="1200" b="0" dirty="0">
                        <a:effectLst/>
                        <a:latin typeface="Bahnschrift" panose="020B0502040204020203" pitchFamily="34" charset="0"/>
                      </a:endParaRPr>
                    </a:p>
                  </a:txBody>
                  <a:tcPr marL="15746" marR="15746" marT="11810" marB="118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783940810"/>
                  </a:ext>
                </a:extLst>
              </a:tr>
              <a:tr h="1120901">
                <a:tc>
                  <a:txBody>
                    <a:bodyPr/>
                    <a:lstStyle/>
                    <a:p>
                      <a:pPr marL="0" indent="0" algn="l" fontAlgn="t">
                        <a:buFont typeface="Arial" panose="020B0604020202020204" pitchFamily="34" charset="0"/>
                        <a:buNone/>
                      </a:pPr>
                      <a:r>
                        <a:rPr lang="en-US" sz="1100" b="1" dirty="0" smtClean="0">
                          <a:effectLst/>
                          <a:latin typeface="Bahnschrift" panose="020B0502040204020203" pitchFamily="34" charset="0"/>
                        </a:rPr>
                        <a:t>U.S. NEXUS</a:t>
                      </a:r>
                      <a:endParaRPr lang="en-US" sz="1100" b="1" dirty="0">
                        <a:effectLst/>
                        <a:latin typeface="Bahnschrift" panose="020B0502040204020203" pitchFamily="34" charset="0"/>
                      </a:endParaRPr>
                    </a:p>
                  </a:txBody>
                  <a:tcPr marL="15746" marR="15746" marT="11810" marB="118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indent="0" algn="l" fontAlgn="t">
                        <a:buFont typeface="Arial" panose="020B0604020202020204" pitchFamily="34" charset="0"/>
                        <a:buNone/>
                      </a:pPr>
                      <a:r>
                        <a:rPr lang="en-US" sz="1200" b="0" dirty="0" smtClean="0">
                          <a:effectLst/>
                          <a:latin typeface="Bahnschrift" panose="020B0502040204020203" pitchFamily="34" charset="0"/>
                        </a:rPr>
                        <a:t>Potential</a:t>
                      </a:r>
                      <a:r>
                        <a:rPr lang="en-US" sz="1200" b="0" baseline="0" dirty="0" smtClean="0">
                          <a:effectLst/>
                          <a:latin typeface="Bahnschrift" panose="020B0502040204020203" pitchFamily="34" charset="0"/>
                        </a:rPr>
                        <a:t> U.S. nexuses f</a:t>
                      </a:r>
                      <a:r>
                        <a:rPr lang="en-US" sz="1200" b="0" dirty="0" smtClean="0">
                          <a:effectLst/>
                          <a:latin typeface="Bahnschrift" panose="020B0502040204020203" pitchFamily="34" charset="0"/>
                        </a:rPr>
                        <a:t>or activities taking place outside the U.S.:</a:t>
                      </a:r>
                    </a:p>
                    <a:p>
                      <a:pPr marL="285750" indent="-285750" algn="l" fontAlgn="t">
                        <a:buFont typeface="Arial" panose="020B0604020202020204" pitchFamily="34" charset="0"/>
                        <a:buChar char="•"/>
                      </a:pPr>
                      <a:r>
                        <a:rPr lang="en-US" sz="1200" b="0" dirty="0" smtClean="0">
                          <a:effectLst/>
                          <a:latin typeface="Bahnschrift" panose="020B0502040204020203" pitchFamily="34" charset="0"/>
                        </a:rPr>
                        <a:t>U.S. citizens or permanent resident aliens working abroad</a:t>
                      </a:r>
                    </a:p>
                    <a:p>
                      <a:pPr marL="285750" indent="-285750" algn="l" fontAlgn="t">
                        <a:buFont typeface="Arial" panose="020B0604020202020204" pitchFamily="34" charset="0"/>
                        <a:buChar char="•"/>
                      </a:pPr>
                      <a:r>
                        <a:rPr lang="en-US" sz="1200" b="0" dirty="0" smtClean="0">
                          <a:effectLst/>
                          <a:latin typeface="Bahnschrift" panose="020B0502040204020203" pitchFamily="34" charset="0"/>
                        </a:rPr>
                        <a:t>U.S. person “facilitation” (e.g., U.S. sub/affiliate)</a:t>
                      </a:r>
                    </a:p>
                    <a:p>
                      <a:pPr marL="285750" indent="-285750" algn="l" fontAlgn="t">
                        <a:buFont typeface="Arial" panose="020B0604020202020204" pitchFamily="34" charset="0"/>
                        <a:buChar char="•"/>
                      </a:pPr>
                      <a:r>
                        <a:rPr lang="en-US" sz="1200" b="0" dirty="0" smtClean="0">
                          <a:effectLst/>
                          <a:latin typeface="Bahnschrift" panose="020B0502040204020203" pitchFamily="34" charset="0"/>
                        </a:rPr>
                        <a:t>USD payments (clearing through U.S. bank)</a:t>
                      </a:r>
                    </a:p>
                    <a:p>
                      <a:pPr marL="285750" indent="-285750" algn="l" fontAlgn="t">
                        <a:buFont typeface="Arial" panose="020B0604020202020204" pitchFamily="34" charset="0"/>
                        <a:buChar char="•"/>
                      </a:pPr>
                      <a:r>
                        <a:rPr lang="en-US" sz="1200" b="0" dirty="0" smtClean="0">
                          <a:effectLst/>
                          <a:latin typeface="Bahnschrift" panose="020B0502040204020203" pitchFamily="34" charset="0"/>
                        </a:rPr>
                        <a:t>Exports from U.S.</a:t>
                      </a:r>
                    </a:p>
                    <a:p>
                      <a:pPr marL="285750" indent="-285750" algn="l" fontAlgn="t">
                        <a:buFont typeface="Arial" panose="020B0604020202020204" pitchFamily="34" charset="0"/>
                        <a:buChar char="•"/>
                      </a:pPr>
                      <a:r>
                        <a:rPr lang="en-US" sz="1200" b="0" dirty="0" smtClean="0">
                          <a:effectLst/>
                          <a:latin typeface="Bahnschrift" panose="020B0502040204020203" pitchFamily="34" charset="0"/>
                        </a:rPr>
                        <a:t>Conspiracies/”causing” a violation</a:t>
                      </a:r>
                    </a:p>
                  </a:txBody>
                  <a:tcPr marL="15746" marR="15746" marT="11810" marB="118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413459320"/>
                  </a:ext>
                </a:extLst>
              </a:tr>
            </a:tbl>
          </a:graphicData>
        </a:graphic>
      </p:graphicFrame>
      <p:sp>
        <p:nvSpPr>
          <p:cNvPr id="3" name="Slide Number Placeholder 2" descr="" title=""/>
          <p:cNvSpPr>
            <a:spLocks noGrp="1"/>
          </p:cNvSpPr>
          <p:nvPr>
            <p:ph type="sldNum" sz="quarter" idx="10"/>
          </p:nvPr>
        </p:nvSpPr>
        <p:spPr/>
        <p:txBody>
          <a:bodyPr/>
          <a:lstStyle/>
          <a:p>
            <a:fld id="{34FA03A8-A899-4F4B-90F4-924AC50DE6BC}" type="slidenum">
              <a:rPr lang="en-US" smtClean="0"/>
              <a:t>13</a:t>
            </a:fld>
            <a:endParaRPr lang="en-US" dirty="0"/>
          </a:p>
        </p:txBody>
      </p:sp>
    </p:spTree>
    <p:extLst>
      <p:ext uri="{BB962C8B-B14F-4D97-AF65-F5344CB8AC3E}">
        <p14:creationId xmlns:p14="http://schemas.microsoft.com/office/powerpoint/2010/main" val="4063974950"/>
      </p:ext>
    </p:extLst>
  </p:cSld>
  <p:clrMapOvr>
    <a:masterClrMapping/>
  </p:clrMapOvr>
</p:sld>
</file>

<file path=ppt/slides/slide1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p:cNvSpPr>
            <a:spLocks noGrp="1"/>
          </p:cNvSpPr>
          <p:nvPr>
            <p:ph type="title"/>
          </p:nvPr>
        </p:nvSpPr>
        <p:spPr>
          <a:xfrm>
            <a:off x="676018" y="438151"/>
            <a:ext cx="7934582" cy="390525"/>
          </a:xfrm>
          <a:solidFill>
            <a:schemeClr val="tx2">
              <a:lumMod val="50000"/>
            </a:schemeClr>
          </a:solidFill>
          <a:ln>
            <a:solidFill>
              <a:schemeClr val="accent1"/>
            </a:solidFill>
          </a:ln>
        </p:spPr>
        <p:txBody>
          <a:bodyPr vert="horz" lIns="640080" tIns="34290" rIns="68580" bIns="34290" rtlCol="0" anchor="ctr" anchorCtr="0">
            <a:noAutofit/>
          </a:bodyPr>
          <a:lstStyle/>
          <a:p>
            <a:r>
              <a:rPr lang="en-US" sz="2000" b="1" dirty="0">
                <a:solidFill>
                  <a:schemeClr val="bg1"/>
                </a:solidFill>
                <a:latin typeface="Bahnschrift" panose="020B0502040204020203" pitchFamily="34" charset="0"/>
              </a:rPr>
              <a:t>U.S. SANCTIONS PRIMER</a:t>
            </a:r>
          </a:p>
        </p:txBody>
      </p:sp>
      <p:sp>
        <p:nvSpPr>
          <p:cNvPr id="10" name="Title 1" descr="" title=""/>
          <p:cNvSpPr txBox="1">
            <a:spLocks/>
          </p:cNvSpPr>
          <p:nvPr/>
        </p:nvSpPr>
        <p:spPr>
          <a:xfrm>
            <a:off x="691259" y="842427"/>
            <a:ext cx="7919341" cy="357724"/>
          </a:xfrm>
          <a:prstGeom prst="rect">
            <a:avLst/>
          </a:prstGeom>
          <a:solidFill>
            <a:schemeClr val="accent1">
              <a:lumMod val="10000"/>
              <a:lumOff val="90000"/>
            </a:schemeClr>
          </a:solidFill>
          <a:ln>
            <a:noFill/>
          </a:ln>
        </p:spPr>
        <p:txBody>
          <a:bodyPr vert="horz" lIns="640080" tIns="45720" rIns="91440" bIns="45720" rtlCol="0" anchor="ctr" anchorCtr="0">
            <a:noAutofit/>
          </a:bodyPr>
          <a:lstStyle>
            <a:lvl1pPr algn="l" defTabSz="685800" rtl="0" eaLnBrk="1" latinLnBrk="0" hangingPunct="1">
              <a:spcBef>
                <a:spcPct val="0"/>
              </a:spcBef>
              <a:buNone/>
              <a:defRPr sz="3300" kern="1200">
                <a:solidFill>
                  <a:srgbClr val="983222"/>
                </a:solidFill>
                <a:latin typeface="+mj-lt"/>
                <a:ea typeface="+mj-ea"/>
                <a:cs typeface="+mj-cs"/>
              </a:defRPr>
            </a:lvl1pPr>
          </a:lstStyle>
          <a:p>
            <a:r>
              <a:rPr lang="en-US" sz="2000" b="1" dirty="0">
                <a:solidFill>
                  <a:schemeClr val="tx1"/>
                </a:solidFill>
                <a:latin typeface="Bahnschrift" panose="020B0502040204020203" pitchFamily="34" charset="0"/>
              </a:rPr>
              <a:t>Key Concepts</a:t>
            </a:r>
          </a:p>
        </p:txBody>
      </p:sp>
      <p:graphicFrame>
        <p:nvGraphicFramePr>
          <p:cNvPr id="4" name="Table 3" descr="" title=""/>
          <p:cNvGraphicFramePr>
            <a:graphicFrameLocks noGrp="1"/>
          </p:cNvGraphicFramePr>
          <p:nvPr>
            <p:extLst/>
          </p:nvPr>
        </p:nvGraphicFramePr>
        <p:xfrm>
          <a:off x="268003" y="1375825"/>
          <a:ext cx="8534400" cy="2572856"/>
        </p:xfrm>
        <a:graphic>
          <a:graphicData uri="http://schemas.openxmlformats.org/drawingml/2006/table">
            <a:tbl>
              <a:tblPr>
                <a:tableStyleId>{22838BEF-8BB2-4498-84A7-C5851F593DF1}</a:tableStyleId>
              </a:tblPr>
              <a:tblGrid>
                <a:gridCol w="1352979">
                  <a:extLst>
                    <a:ext uri="{9D8B030D-6E8A-4147-A177-3AD203B41FA5}">
                      <a16:colId xmlns:a16="http://schemas.microsoft.com/office/drawing/2014/main" val="974373753"/>
                    </a:ext>
                  </a:extLst>
                </a:gridCol>
                <a:gridCol w="7181421">
                  <a:extLst>
                    <a:ext uri="{9D8B030D-6E8A-4147-A177-3AD203B41FA5}">
                      <a16:colId xmlns:a16="http://schemas.microsoft.com/office/drawing/2014/main" val="3095051355"/>
                    </a:ext>
                  </a:extLst>
                </a:gridCol>
              </a:tblGrid>
              <a:tr h="357378">
                <a:tc>
                  <a:txBody>
                    <a:bodyPr/>
                    <a:lstStyle/>
                    <a:p>
                      <a:pPr algn="ctr"/>
                      <a:r>
                        <a:rPr lang="en-US" sz="1200" b="1" dirty="0" smtClean="0">
                          <a:solidFill>
                            <a:schemeClr val="bg1"/>
                          </a:solidFill>
                          <a:effectLst/>
                          <a:latin typeface="Bahnschrift" panose="020B0502040204020203" pitchFamily="34" charset="0"/>
                        </a:rPr>
                        <a:t>TERM/C</a:t>
                      </a:r>
                      <a:r>
                        <a:rPr lang="en-US" sz="1200" b="1" baseline="0" dirty="0" smtClean="0">
                          <a:solidFill>
                            <a:schemeClr val="bg1"/>
                          </a:solidFill>
                          <a:effectLst/>
                          <a:latin typeface="Bahnschrift" panose="020B0502040204020203" pitchFamily="34" charset="0"/>
                        </a:rPr>
                        <a:t>ONCEPT</a:t>
                      </a:r>
                      <a:endParaRPr lang="en-US" sz="1200" b="1" dirty="0">
                        <a:solidFill>
                          <a:schemeClr val="bg1"/>
                        </a:solidFill>
                        <a:effectLst/>
                        <a:latin typeface="Bahnschrift" panose="020B0502040204020203" pitchFamily="34" charset="0"/>
                      </a:endParaRPr>
                    </a:p>
                  </a:txBody>
                  <a:tcPr marL="15746" marR="15746" marT="11810" marB="118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algn="ctr"/>
                      <a:r>
                        <a:rPr lang="en-US" sz="1200" b="1" dirty="0" smtClean="0">
                          <a:solidFill>
                            <a:schemeClr val="bg1"/>
                          </a:solidFill>
                          <a:effectLst/>
                          <a:latin typeface="Bahnschrift" panose="020B0502040204020203" pitchFamily="34" charset="0"/>
                        </a:rPr>
                        <a:t>DESCRIPTION</a:t>
                      </a:r>
                      <a:endParaRPr lang="en-US" sz="1200" b="1" dirty="0">
                        <a:solidFill>
                          <a:schemeClr val="bg1"/>
                        </a:solidFill>
                        <a:effectLst/>
                        <a:latin typeface="Bahnschrift" panose="020B0502040204020203" pitchFamily="34" charset="0"/>
                      </a:endParaRPr>
                    </a:p>
                  </a:txBody>
                  <a:tcPr marL="15746" marR="15746" marT="11810" marB="118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extLst>
                  <a:ext uri="{0D108BD9-81ED-4DB2-BD59-A6C34878D82A}">
                    <a16:rowId xmlns:a16="http://schemas.microsoft.com/office/drawing/2014/main" val="4267669975"/>
                  </a:ext>
                </a:extLst>
              </a:tr>
              <a:tr h="823721">
                <a:tc>
                  <a:txBody>
                    <a:bodyPr/>
                    <a:lstStyle/>
                    <a:p>
                      <a:pPr marL="0" indent="0" algn="l" fontAlgn="t">
                        <a:buFont typeface="Arial" panose="020B0604020202020204" pitchFamily="34" charset="0"/>
                        <a:buNone/>
                      </a:pPr>
                      <a:r>
                        <a:rPr lang="en-US" sz="1100" b="1" dirty="0" smtClean="0">
                          <a:effectLst/>
                          <a:latin typeface="Bahnschrift" panose="020B0502040204020203" pitchFamily="34" charset="0"/>
                        </a:rPr>
                        <a:t>LIST OF SPECIALLY</a:t>
                      </a:r>
                      <a:r>
                        <a:rPr lang="en-US" sz="1100" b="1" baseline="0" dirty="0" smtClean="0">
                          <a:effectLst/>
                          <a:latin typeface="Bahnschrift" panose="020B0502040204020203" pitchFamily="34" charset="0"/>
                        </a:rPr>
                        <a:t> DESIGNATED NATIONALS AND OTHER BLOCKED PARTIES (</a:t>
                      </a:r>
                      <a:r>
                        <a:rPr lang="en-US" sz="1100" b="1" baseline="0" dirty="0" err="1" smtClean="0">
                          <a:effectLst/>
                          <a:latin typeface="Bahnschrift" panose="020B0502040204020203" pitchFamily="34" charset="0"/>
                        </a:rPr>
                        <a:t>SDN</a:t>
                      </a:r>
                      <a:r>
                        <a:rPr lang="en-US" sz="1100" b="1" baseline="0" dirty="0" smtClean="0">
                          <a:effectLst/>
                          <a:latin typeface="Bahnschrift" panose="020B0502040204020203" pitchFamily="34" charset="0"/>
                        </a:rPr>
                        <a:t> LIST)</a:t>
                      </a:r>
                      <a:endParaRPr lang="en-US" sz="1100" b="1" dirty="0">
                        <a:effectLst/>
                        <a:latin typeface="Bahnschrift" panose="020B0502040204020203" pitchFamily="34" charset="0"/>
                      </a:endParaRPr>
                    </a:p>
                  </a:txBody>
                  <a:tcPr marL="15746" marR="15746" marT="11810" marB="118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indent="0" algn="l" fontAlgn="t">
                        <a:buFont typeface="Arial" panose="020B0604020202020204" pitchFamily="34" charset="0"/>
                        <a:buNone/>
                      </a:pPr>
                      <a:r>
                        <a:rPr lang="en-US" sz="1200" b="0" dirty="0" smtClean="0">
                          <a:effectLst/>
                          <a:latin typeface="Bahnschrift" panose="020B0502040204020203" pitchFamily="34" charset="0"/>
                        </a:rPr>
                        <a:t>A “blacklist” of persons (e.g., individuals, entities, vessels) with</a:t>
                      </a:r>
                      <a:r>
                        <a:rPr lang="en-US" sz="1200" b="0" baseline="0" dirty="0" smtClean="0">
                          <a:effectLst/>
                          <a:latin typeface="Bahnschrift" panose="020B0502040204020203" pitchFamily="34" charset="0"/>
                        </a:rPr>
                        <a:t> which U.S. persons may have no unlicensed dealings and whose property and interests in property in the U.S. are “blocked” (</a:t>
                      </a:r>
                      <a:r>
                        <a:rPr lang="en-US" sz="1200" b="0" baseline="0" dirty="0" err="1" smtClean="0">
                          <a:effectLst/>
                          <a:latin typeface="Bahnschrift" panose="020B0502040204020203" pitchFamily="34" charset="0"/>
                        </a:rPr>
                        <a:t>i.e</a:t>
                      </a:r>
                      <a:r>
                        <a:rPr lang="en-US" sz="1200" b="0" baseline="0" dirty="0" smtClean="0">
                          <a:effectLst/>
                          <a:latin typeface="Bahnschrift" panose="020B0502040204020203" pitchFamily="34" charset="0"/>
                        </a:rPr>
                        <a:t>, frozen).  P</a:t>
                      </a:r>
                      <a:r>
                        <a:rPr lang="en-US" sz="1200" b="0" dirty="0" smtClean="0">
                          <a:effectLst/>
                          <a:latin typeface="Bahnschrift" panose="020B0502040204020203" pitchFamily="34" charset="0"/>
                        </a:rPr>
                        <a:t>rimarily maintained by </a:t>
                      </a:r>
                      <a:r>
                        <a:rPr lang="en-US" sz="1200" b="0" dirty="0" err="1" smtClean="0">
                          <a:effectLst/>
                          <a:latin typeface="Bahnschrift" panose="020B0502040204020203" pitchFamily="34" charset="0"/>
                        </a:rPr>
                        <a:t>OFAC</a:t>
                      </a:r>
                      <a:r>
                        <a:rPr lang="en-US" sz="1200" b="0" dirty="0" smtClean="0">
                          <a:effectLst/>
                          <a:latin typeface="Bahnschrift" panose="020B0502040204020203" pitchFamily="34" charset="0"/>
                        </a:rPr>
                        <a:t>.</a:t>
                      </a:r>
                    </a:p>
                    <a:p>
                      <a:pPr marL="0" indent="0" algn="l" fontAlgn="t">
                        <a:buFont typeface="Arial" panose="020B0604020202020204" pitchFamily="34" charset="0"/>
                        <a:buNone/>
                      </a:pPr>
                      <a:endParaRPr lang="en-US" sz="1200" b="0" dirty="0">
                        <a:effectLst/>
                        <a:latin typeface="Bahnschrift" panose="020B0502040204020203" pitchFamily="34" charset="0"/>
                      </a:endParaRPr>
                    </a:p>
                  </a:txBody>
                  <a:tcPr marL="15746" marR="15746" marT="11810" marB="118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886806339"/>
                  </a:ext>
                </a:extLst>
              </a:tr>
              <a:tr h="755141">
                <a:tc>
                  <a:txBody>
                    <a:bodyPr/>
                    <a:lstStyle/>
                    <a:p>
                      <a:pPr marL="0" indent="0" algn="l" fontAlgn="t">
                        <a:buFont typeface="Arial" panose="020B0604020202020204" pitchFamily="34" charset="0"/>
                        <a:buNone/>
                      </a:pPr>
                      <a:r>
                        <a:rPr lang="en-US" sz="1100" b="1" dirty="0" smtClean="0">
                          <a:effectLst/>
                          <a:latin typeface="Bahnschrift" panose="020B0502040204020203" pitchFamily="34" charset="0"/>
                        </a:rPr>
                        <a:t>GENERAL LICENSE</a:t>
                      </a:r>
                      <a:endParaRPr lang="en-US" sz="1100" b="1" dirty="0">
                        <a:effectLst/>
                        <a:latin typeface="Bahnschrift" panose="020B0502040204020203" pitchFamily="34" charset="0"/>
                      </a:endParaRPr>
                    </a:p>
                  </a:txBody>
                  <a:tcPr marL="15746" marR="15746" marT="11810" marB="118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indent="0" algn="l" fontAlgn="t">
                        <a:buFont typeface="Arial" panose="020B0604020202020204" pitchFamily="34" charset="0"/>
                        <a:buNone/>
                      </a:pPr>
                      <a:r>
                        <a:rPr lang="en-US" sz="1200" b="0" dirty="0" smtClean="0">
                          <a:effectLst/>
                          <a:latin typeface="Bahnschrift" panose="020B0502040204020203" pitchFamily="34" charset="0"/>
                        </a:rPr>
                        <a:t>License</a:t>
                      </a:r>
                      <a:r>
                        <a:rPr lang="en-US" sz="1200" b="0" baseline="0" dirty="0" smtClean="0">
                          <a:effectLst/>
                          <a:latin typeface="Bahnschrift" panose="020B0502040204020203" pitchFamily="34" charset="0"/>
                        </a:rPr>
                        <a:t> authorizing activities that would otherwise be prohibited under U.S. sanctions and upon which anyone may rely, i.e., generally available to the public.  Must meet and comply with all strict terms of the license.</a:t>
                      </a:r>
                    </a:p>
                    <a:p>
                      <a:pPr marL="285750" indent="-285750" algn="l" fontAlgn="t">
                        <a:buFont typeface="Arial" panose="020B0604020202020204" pitchFamily="34" charset="0"/>
                        <a:buChar char="•"/>
                      </a:pPr>
                      <a:r>
                        <a:rPr lang="en-US" sz="1200" b="0" baseline="0" dirty="0" smtClean="0">
                          <a:effectLst/>
                          <a:latin typeface="Bahnschrift" panose="020B0502040204020203" pitchFamily="34" charset="0"/>
                        </a:rPr>
                        <a:t>Note:  may be within the regulations or published to </a:t>
                      </a:r>
                      <a:r>
                        <a:rPr lang="en-US" sz="1200" b="0" baseline="0" dirty="0" err="1" smtClean="0">
                          <a:effectLst/>
                          <a:latin typeface="Bahnschrift" panose="020B0502040204020203" pitchFamily="34" charset="0"/>
                        </a:rPr>
                        <a:t>OFAC’s</a:t>
                      </a:r>
                      <a:r>
                        <a:rPr lang="en-US" sz="1200" b="0" baseline="0" dirty="0" smtClean="0">
                          <a:effectLst/>
                          <a:latin typeface="Bahnschrift" panose="020B0502040204020203" pitchFamily="34" charset="0"/>
                        </a:rPr>
                        <a:t> website</a:t>
                      </a:r>
                      <a:endParaRPr lang="en-US" sz="1200" b="0" dirty="0">
                        <a:effectLst/>
                        <a:latin typeface="Bahnschrift" panose="020B0502040204020203" pitchFamily="34" charset="0"/>
                      </a:endParaRPr>
                    </a:p>
                  </a:txBody>
                  <a:tcPr marL="15746" marR="15746" marT="11810" marB="118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823925850"/>
                  </a:ext>
                </a:extLst>
              </a:tr>
              <a:tr h="598517">
                <a:tc>
                  <a:txBody>
                    <a:bodyPr/>
                    <a:lstStyle/>
                    <a:p>
                      <a:pPr marL="0" indent="0" algn="l" fontAlgn="t">
                        <a:buFont typeface="Arial" panose="020B0604020202020204" pitchFamily="34" charset="0"/>
                        <a:buNone/>
                      </a:pPr>
                      <a:r>
                        <a:rPr lang="en-US" sz="1100" b="1" dirty="0" smtClean="0">
                          <a:effectLst/>
                          <a:latin typeface="Bahnschrift" panose="020B0502040204020203" pitchFamily="34" charset="0"/>
                        </a:rPr>
                        <a:t>SPECIFIC LICENSE</a:t>
                      </a:r>
                      <a:endParaRPr lang="en-US" sz="1100" b="1" dirty="0">
                        <a:effectLst/>
                        <a:latin typeface="Bahnschrift" panose="020B0502040204020203" pitchFamily="34" charset="0"/>
                      </a:endParaRPr>
                    </a:p>
                  </a:txBody>
                  <a:tcPr marL="15746" marR="15746" marT="11810" marB="118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indent="0" algn="l" fontAlgn="t">
                        <a:buFont typeface="Arial" panose="020B0604020202020204" pitchFamily="34" charset="0"/>
                        <a:buNone/>
                      </a:pPr>
                      <a:r>
                        <a:rPr lang="en-US" sz="1200" b="0" dirty="0" smtClean="0">
                          <a:effectLst/>
                          <a:latin typeface="Bahnschrift" panose="020B0502040204020203" pitchFamily="34" charset="0"/>
                        </a:rPr>
                        <a:t>A written document issued by </a:t>
                      </a:r>
                      <a:r>
                        <a:rPr lang="en-US" sz="1200" b="0" dirty="0" err="1" smtClean="0">
                          <a:effectLst/>
                          <a:latin typeface="Bahnschrift" panose="020B0502040204020203" pitchFamily="34" charset="0"/>
                        </a:rPr>
                        <a:t>OFAC</a:t>
                      </a:r>
                      <a:r>
                        <a:rPr lang="en-US" sz="1200" b="0" dirty="0" smtClean="0">
                          <a:effectLst/>
                          <a:latin typeface="Bahnschrift" panose="020B0502040204020203" pitchFamily="34" charset="0"/>
                        </a:rPr>
                        <a:t> to a particular person or entity in response to a written license application, authorizing a particular transaction that would otherwise be prohibited under U.S. sanctions. Must comply with any</a:t>
                      </a:r>
                      <a:r>
                        <a:rPr lang="en-US" sz="1200" b="0" baseline="0" dirty="0" smtClean="0">
                          <a:effectLst/>
                          <a:latin typeface="Bahnschrift" panose="020B0502040204020203" pitchFamily="34" charset="0"/>
                        </a:rPr>
                        <a:t> conditions.</a:t>
                      </a:r>
                      <a:endParaRPr lang="en-US" sz="1200" b="0" dirty="0">
                        <a:effectLst/>
                        <a:latin typeface="Bahnschrift" panose="020B0502040204020203" pitchFamily="34" charset="0"/>
                      </a:endParaRPr>
                    </a:p>
                  </a:txBody>
                  <a:tcPr marL="15746" marR="15746" marT="11810" marB="118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511790794"/>
                  </a:ext>
                </a:extLst>
              </a:tr>
            </a:tbl>
          </a:graphicData>
        </a:graphic>
      </p:graphicFrame>
      <p:sp>
        <p:nvSpPr>
          <p:cNvPr id="3" name="Slide Number Placeholder 2" descr="" title=""/>
          <p:cNvSpPr>
            <a:spLocks noGrp="1"/>
          </p:cNvSpPr>
          <p:nvPr>
            <p:ph type="sldNum" sz="quarter" idx="10"/>
          </p:nvPr>
        </p:nvSpPr>
        <p:spPr/>
        <p:txBody>
          <a:bodyPr/>
          <a:lstStyle/>
          <a:p>
            <a:fld id="{34FA03A8-A899-4F4B-90F4-924AC50DE6BC}" type="slidenum">
              <a:rPr lang="en-US" smtClean="0"/>
              <a:t>14</a:t>
            </a:fld>
            <a:endParaRPr lang="en-US" dirty="0"/>
          </a:p>
        </p:txBody>
      </p:sp>
    </p:spTree>
    <p:extLst>
      <p:ext uri="{BB962C8B-B14F-4D97-AF65-F5344CB8AC3E}">
        <p14:creationId xmlns:p14="http://schemas.microsoft.com/office/powerpoint/2010/main" val="99831454"/>
      </p:ext>
    </p:extLst>
  </p:cSld>
  <p:clrMapOvr>
    <a:masterClrMapping/>
  </p:clrMapOvr>
</p:sld>
</file>

<file path=ppt/slides/slide15.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p:cNvSpPr>
            <a:spLocks noGrp="1"/>
          </p:cNvSpPr>
          <p:nvPr>
            <p:ph type="title"/>
          </p:nvPr>
        </p:nvSpPr>
        <p:spPr/>
        <p:txBody>
          <a:bodyPr>
            <a:normAutofit fontScale="90000"/>
          </a:bodyPr>
          <a:lstStyle/>
          <a:p>
            <a:r>
              <a:rPr lang="en-US" sz="3200" dirty="0">
                <a:latin typeface="Bahnschrift" panose="020B0502040204020203" pitchFamily="34" charset="0"/>
                <a:cs typeface="Helvetica" panose="020B0604020202020204" pitchFamily="34" charset="0"/>
              </a:rPr>
              <a:t>U.S. Sanctions Do Not Only Affect U.S. Companies</a:t>
            </a:r>
            <a:endParaRPr lang="en-US" dirty="0">
              <a:latin typeface="Bahnschrift" panose="020B0502040204020203" pitchFamily="34" charset="0"/>
            </a:endParaRPr>
          </a:p>
        </p:txBody>
      </p:sp>
      <p:sp>
        <p:nvSpPr>
          <p:cNvPr id="3" name="Content Placeholder 2" descr="" title=""/>
          <p:cNvSpPr>
            <a:spLocks noGrp="1"/>
          </p:cNvSpPr>
          <p:nvPr>
            <p:ph idx="1"/>
          </p:nvPr>
        </p:nvSpPr>
        <p:spPr/>
        <p:txBody>
          <a:bodyPr>
            <a:normAutofit fontScale="85000" lnSpcReduction="20000"/>
          </a:bodyPr>
          <a:lstStyle/>
          <a:p>
            <a:r>
              <a:rPr lang="en-US" dirty="0">
                <a:latin typeface="Bahnschrift" panose="020B0502040204020203" pitchFamily="34" charset="0"/>
                <a:cs typeface="Helvetica" panose="020B0604020202020204" pitchFamily="34" charset="0"/>
              </a:rPr>
              <a:t>Any U.S. nexus could trigger </a:t>
            </a:r>
            <a:r>
              <a:rPr lang="en-US" b="1" u="sng" dirty="0">
                <a:latin typeface="Bahnschrift" panose="020B0502040204020203" pitchFamily="34" charset="0"/>
                <a:cs typeface="Helvetica" panose="020B0604020202020204" pitchFamily="34" charset="0"/>
              </a:rPr>
              <a:t>U.S. sanctions</a:t>
            </a:r>
            <a:r>
              <a:rPr lang="en-US" dirty="0">
                <a:latin typeface="Bahnschrift" panose="020B0502040204020203" pitchFamily="34" charset="0"/>
                <a:cs typeface="Helvetica" panose="020B0604020202020204" pitchFamily="34" charset="0"/>
              </a:rPr>
              <a:t> jurisdiction</a:t>
            </a:r>
          </a:p>
          <a:p>
            <a:r>
              <a:rPr lang="en-US" sz="2000" dirty="0">
                <a:latin typeface="Bahnschrift" panose="020B0502040204020203" pitchFamily="34" charset="0"/>
                <a:cs typeface="Helvetica" panose="020B0604020202020204" pitchFamily="34" charset="0"/>
              </a:rPr>
              <a:t>Most U.S. sanctions apply to “U.S. persons,” wherever located, or activities in the U.S.</a:t>
            </a:r>
          </a:p>
          <a:p>
            <a:pPr lvl="1"/>
            <a:r>
              <a:rPr lang="en-US" sz="1600" dirty="0">
                <a:latin typeface="Bahnschrift" panose="020B0502040204020203" pitchFamily="34" charset="0"/>
                <a:cs typeface="Helvetica" panose="020B0604020202020204" pitchFamily="34" charset="0"/>
              </a:rPr>
              <a:t>“U.S. persons”</a:t>
            </a:r>
          </a:p>
          <a:p>
            <a:pPr lvl="2"/>
            <a:r>
              <a:rPr lang="en-US" sz="1200" dirty="0">
                <a:latin typeface="Bahnschrift" panose="020B0502040204020203" pitchFamily="34" charset="0"/>
                <a:cs typeface="Helvetica" panose="020B0604020202020204" pitchFamily="34" charset="0"/>
              </a:rPr>
              <a:t>U.S. citizens and lawful permanent residents</a:t>
            </a:r>
          </a:p>
          <a:p>
            <a:pPr lvl="2"/>
            <a:r>
              <a:rPr lang="en-US" sz="1200" dirty="0">
                <a:latin typeface="Bahnschrift" panose="020B0502040204020203" pitchFamily="34" charset="0"/>
                <a:cs typeface="Helvetica" panose="020B0604020202020204" pitchFamily="34" charset="0"/>
              </a:rPr>
              <a:t>Entities organized under the laws of the U.S. or any jurisdiction within the U.S. (including foreign branches)</a:t>
            </a:r>
          </a:p>
          <a:p>
            <a:pPr lvl="2"/>
            <a:r>
              <a:rPr lang="en-US" sz="1200" dirty="0">
                <a:latin typeface="Bahnschrift" panose="020B0502040204020203" pitchFamily="34" charset="0"/>
                <a:cs typeface="Helvetica" panose="020B0604020202020204" pitchFamily="34" charset="0"/>
              </a:rPr>
              <a:t>Any person in the United States.</a:t>
            </a:r>
          </a:p>
          <a:p>
            <a:pPr lvl="1"/>
            <a:r>
              <a:rPr lang="en-US" sz="1600" dirty="0">
                <a:latin typeface="Bahnschrift" panose="020B0502040204020203" pitchFamily="34" charset="0"/>
                <a:cs typeface="Helvetica" panose="020B0604020202020204" pitchFamily="34" charset="0"/>
              </a:rPr>
              <a:t>Cuba and Iran regimes also extend to certain foreign entities owned or controlled by U.S. companies</a:t>
            </a:r>
          </a:p>
          <a:p>
            <a:r>
              <a:rPr lang="en-US" dirty="0">
                <a:latin typeface="Bahnschrift" panose="020B0502040204020203" pitchFamily="34" charset="0"/>
                <a:cs typeface="Helvetica" panose="020B0604020202020204" pitchFamily="34" charset="0"/>
              </a:rPr>
              <a:t>Facilitation, conspiracies, evasion, “causing” a violation</a:t>
            </a:r>
          </a:p>
          <a:p>
            <a:r>
              <a:rPr lang="en-US" sz="2000" dirty="0">
                <a:latin typeface="Bahnschrift" panose="020B0502040204020203" pitchFamily="34" charset="0"/>
                <a:cs typeface="Helvetica" panose="020B0604020202020204" pitchFamily="34" charset="0"/>
              </a:rPr>
              <a:t>“</a:t>
            </a:r>
            <a:r>
              <a:rPr lang="en-US" sz="2000" dirty="0" err="1">
                <a:latin typeface="Bahnschrift" panose="020B0502040204020203" pitchFamily="34" charset="0"/>
                <a:cs typeface="Helvetica" panose="020B0604020202020204" pitchFamily="34" charset="0"/>
              </a:rPr>
              <a:t>Sanctionable</a:t>
            </a:r>
            <a:r>
              <a:rPr lang="en-US" sz="2000" dirty="0">
                <a:latin typeface="Bahnschrift" panose="020B0502040204020203" pitchFamily="34" charset="0"/>
                <a:cs typeface="Helvetica" panose="020B0604020202020204" pitchFamily="34" charset="0"/>
              </a:rPr>
              <a:t>” Conduct by Non-U.S. Persons</a:t>
            </a:r>
          </a:p>
          <a:p>
            <a:pPr lvl="1"/>
            <a:r>
              <a:rPr lang="en-US" sz="1600" dirty="0">
                <a:latin typeface="Bahnschrift" panose="020B0502040204020203" pitchFamily="34" charset="0"/>
                <a:cs typeface="Helvetica" panose="020B0604020202020204" pitchFamily="34" charset="0"/>
              </a:rPr>
              <a:t>Where no U.S. nexus, non-U.S. persons can be sanctioned for engaging in certain activities, such as:</a:t>
            </a:r>
          </a:p>
          <a:p>
            <a:pPr lvl="2"/>
            <a:r>
              <a:rPr lang="en-US" sz="1200" dirty="0">
                <a:latin typeface="Bahnschrift" panose="020B0502040204020203" pitchFamily="34" charset="0"/>
                <a:cs typeface="Helvetica" panose="020B0604020202020204" pitchFamily="34" charset="0"/>
              </a:rPr>
              <a:t>Providing material support, goods, or services to persons sanctioned by U.S.</a:t>
            </a:r>
          </a:p>
          <a:p>
            <a:pPr lvl="2"/>
            <a:r>
              <a:rPr lang="en-US" sz="1200" dirty="0">
                <a:latin typeface="Bahnschrift" panose="020B0502040204020203" pitchFamily="34" charset="0"/>
                <a:cs typeface="Helvetica" panose="020B0604020202020204" pitchFamily="34" charset="0"/>
              </a:rPr>
              <a:t>Involvement in targeted activities, </a:t>
            </a:r>
            <a:r>
              <a:rPr lang="en-US" sz="1200" i="1" dirty="0">
                <a:latin typeface="Bahnschrift" panose="020B0502040204020203" pitchFamily="34" charset="0"/>
                <a:cs typeface="Helvetica" panose="020B0604020202020204" pitchFamily="34" charset="0"/>
              </a:rPr>
              <a:t>e.g.</a:t>
            </a:r>
            <a:r>
              <a:rPr lang="en-US" sz="1200" dirty="0">
                <a:latin typeface="Bahnschrift" panose="020B0502040204020203" pitchFamily="34" charset="0"/>
                <a:cs typeface="Helvetica" panose="020B0604020202020204" pitchFamily="34" charset="0"/>
              </a:rPr>
              <a:t>, responsible for activities that undermine democratic processes</a:t>
            </a:r>
          </a:p>
          <a:p>
            <a:endParaRPr lang="en-US" dirty="0"/>
          </a:p>
        </p:txBody>
      </p:sp>
      <p:sp>
        <p:nvSpPr>
          <p:cNvPr id="4" name="Slide Number Placeholder 3" descr="" title=""/>
          <p:cNvSpPr>
            <a:spLocks noGrp="1"/>
          </p:cNvSpPr>
          <p:nvPr>
            <p:ph type="sldNum" sz="quarter" idx="10"/>
          </p:nvPr>
        </p:nvSpPr>
        <p:spPr/>
        <p:txBody>
          <a:bodyPr/>
          <a:lstStyle/>
          <a:p>
            <a:fld id="{34FA03A8-A899-4F4B-90F4-924AC50DE6BC}" type="slidenum">
              <a:rPr lang="en-US" smtClean="0"/>
              <a:t>15</a:t>
            </a:fld>
            <a:endParaRPr lang="en-US" dirty="0"/>
          </a:p>
        </p:txBody>
      </p:sp>
    </p:spTree>
    <p:extLst>
      <p:ext uri="{BB962C8B-B14F-4D97-AF65-F5344CB8AC3E}">
        <p14:creationId xmlns:p14="http://schemas.microsoft.com/office/powerpoint/2010/main" val="2352619076"/>
      </p:ext>
    </p:extLst>
  </p:cSld>
  <p:clrMapOvr>
    <a:masterClrMapping/>
  </p:clrMapOvr>
</p:sld>
</file>

<file path=ppt/slides/slide16.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p:cNvSpPr>
            <a:spLocks noGrp="1"/>
          </p:cNvSpPr>
          <p:nvPr>
            <p:ph type="title"/>
          </p:nvPr>
        </p:nvSpPr>
        <p:spPr>
          <a:xfrm>
            <a:off x="676018" y="438151"/>
            <a:ext cx="7934582" cy="390525"/>
          </a:xfrm>
          <a:solidFill>
            <a:schemeClr val="tx2">
              <a:lumMod val="50000"/>
            </a:schemeClr>
          </a:solidFill>
          <a:ln>
            <a:solidFill>
              <a:schemeClr val="accent1"/>
            </a:solidFill>
          </a:ln>
        </p:spPr>
        <p:txBody>
          <a:bodyPr vert="horz" lIns="640080" tIns="34290" rIns="68580" bIns="34290" rtlCol="0" anchor="ctr" anchorCtr="0">
            <a:noAutofit/>
          </a:bodyPr>
          <a:lstStyle/>
          <a:p>
            <a:r>
              <a:rPr lang="en-US" sz="2000" b="1" dirty="0">
                <a:solidFill>
                  <a:schemeClr val="bg1"/>
                </a:solidFill>
                <a:latin typeface="Bahnschrift" panose="020B0502040204020203" pitchFamily="34" charset="0"/>
              </a:rPr>
              <a:t>U.S. SANCTIONS PRIMER</a:t>
            </a:r>
          </a:p>
        </p:txBody>
      </p:sp>
      <p:sp>
        <p:nvSpPr>
          <p:cNvPr id="10" name="Title 1" descr="" title=""/>
          <p:cNvSpPr txBox="1">
            <a:spLocks/>
          </p:cNvSpPr>
          <p:nvPr/>
        </p:nvSpPr>
        <p:spPr>
          <a:xfrm>
            <a:off x="691259" y="842427"/>
            <a:ext cx="7919341" cy="357724"/>
          </a:xfrm>
          <a:prstGeom prst="rect">
            <a:avLst/>
          </a:prstGeom>
          <a:solidFill>
            <a:schemeClr val="accent1">
              <a:lumMod val="10000"/>
              <a:lumOff val="90000"/>
            </a:schemeClr>
          </a:solidFill>
          <a:ln>
            <a:noFill/>
          </a:ln>
        </p:spPr>
        <p:txBody>
          <a:bodyPr vert="horz" lIns="640080" tIns="45720" rIns="91440" bIns="45720" rtlCol="0" anchor="ctr" anchorCtr="0">
            <a:noAutofit/>
          </a:bodyPr>
          <a:lstStyle>
            <a:lvl1pPr algn="l" defTabSz="685800" rtl="0" eaLnBrk="1" latinLnBrk="0" hangingPunct="1">
              <a:spcBef>
                <a:spcPct val="0"/>
              </a:spcBef>
              <a:buNone/>
              <a:defRPr sz="3300" kern="1200">
                <a:solidFill>
                  <a:srgbClr val="983222"/>
                </a:solidFill>
                <a:latin typeface="+mj-lt"/>
                <a:ea typeface="+mj-ea"/>
                <a:cs typeface="+mj-cs"/>
              </a:defRPr>
            </a:lvl1pPr>
          </a:lstStyle>
          <a:p>
            <a:r>
              <a:rPr lang="en-US" sz="2000" b="1" dirty="0">
                <a:solidFill>
                  <a:schemeClr val="tx1"/>
                </a:solidFill>
                <a:latin typeface="Bahnschrift" panose="020B0502040204020203" pitchFamily="34" charset="0"/>
              </a:rPr>
              <a:t>List-Based and Other </a:t>
            </a:r>
            <a:r>
              <a:rPr lang="en-US" sz="2000" b="1" dirty="0" err="1">
                <a:solidFill>
                  <a:schemeClr val="tx1"/>
                </a:solidFill>
                <a:latin typeface="Bahnschrift" panose="020B0502040204020203" pitchFamily="34" charset="0"/>
              </a:rPr>
              <a:t>OFAC</a:t>
            </a:r>
            <a:r>
              <a:rPr lang="en-US" sz="2000" b="1" dirty="0">
                <a:solidFill>
                  <a:schemeClr val="tx1"/>
                </a:solidFill>
                <a:latin typeface="Bahnschrift" panose="020B0502040204020203" pitchFamily="34" charset="0"/>
              </a:rPr>
              <a:t> Sanctions</a:t>
            </a:r>
          </a:p>
        </p:txBody>
      </p:sp>
      <p:sp>
        <p:nvSpPr>
          <p:cNvPr id="5" name="Rounded Rectangle 4" descr="" title=""/>
          <p:cNvSpPr/>
          <p:nvPr/>
        </p:nvSpPr>
        <p:spPr>
          <a:xfrm>
            <a:off x="853480" y="1253819"/>
            <a:ext cx="7579657" cy="3643551"/>
          </a:xfrm>
          <a:prstGeom prst="roundRect">
            <a:avLst/>
          </a:prstGeom>
          <a:solidFill>
            <a:schemeClr val="tx2">
              <a:lumMod val="20000"/>
              <a:lumOff val="80000"/>
            </a:schemeClr>
          </a:solidFill>
        </p:spPr>
        <p:txBody>
          <a:bodyPr wrap="square">
            <a:spAutoFit/>
          </a:bodyPr>
          <a:lstStyle/>
          <a:p>
            <a:r>
              <a:rPr lang="en-US" sz="1600" b="1" dirty="0">
                <a:latin typeface="Bahnschrift" panose="020B0502040204020203" pitchFamily="34" charset="0"/>
              </a:rPr>
              <a:t>LIST-BASED SANCTIONS:  </a:t>
            </a:r>
            <a:r>
              <a:rPr lang="en-US" sz="1600" b="1" dirty="0" err="1">
                <a:latin typeface="Bahnschrift" panose="020B0502040204020203" pitchFamily="34" charset="0"/>
              </a:rPr>
              <a:t>OFAC</a:t>
            </a:r>
            <a:r>
              <a:rPr lang="en-US" sz="1600" b="1" dirty="0">
                <a:latin typeface="Bahnschrift" panose="020B0502040204020203" pitchFamily="34" charset="0"/>
              </a:rPr>
              <a:t> designates persons (e.g., individuals, entities, vessels) to a sanctions list pursuant to certain criteria established in Executive Orders or other authorities</a:t>
            </a:r>
          </a:p>
          <a:p>
            <a:pPr marL="257175" indent="-257175">
              <a:buFont typeface="Arial" panose="020B0604020202020204" pitchFamily="34" charset="0"/>
              <a:buChar char="•"/>
            </a:pPr>
            <a:r>
              <a:rPr lang="en-US" sz="1600" dirty="0">
                <a:latin typeface="Bahnschrift" panose="020B0502040204020203" pitchFamily="34" charset="0"/>
              </a:rPr>
              <a:t>E.g., persons determined to have engaged in actions or policies that undermine democratic processes or institutions in Burma</a:t>
            </a:r>
          </a:p>
          <a:p>
            <a:r>
              <a:rPr lang="en-US" sz="1600" b="1" dirty="0">
                <a:latin typeface="Bahnschrift" panose="020B0502040204020203" pitchFamily="34" charset="0"/>
              </a:rPr>
              <a:t>Types of Lists</a:t>
            </a:r>
          </a:p>
          <a:p>
            <a:pPr marL="285743" indent="-285743">
              <a:buFont typeface="Arial" panose="020B0604020202020204" pitchFamily="34" charset="0"/>
              <a:buChar char="•"/>
            </a:pPr>
            <a:r>
              <a:rPr lang="en-US" sz="1600" b="1" dirty="0" err="1">
                <a:latin typeface="Bahnschrift" panose="020B0502040204020203" pitchFamily="34" charset="0"/>
              </a:rPr>
              <a:t>SDN</a:t>
            </a:r>
            <a:r>
              <a:rPr lang="en-US" sz="1600" b="1" dirty="0">
                <a:latin typeface="Bahnschrift" panose="020B0502040204020203" pitchFamily="34" charset="0"/>
              </a:rPr>
              <a:t> List:  </a:t>
            </a:r>
            <a:r>
              <a:rPr lang="en-US" sz="1600" dirty="0">
                <a:latin typeface="Bahnschrift" panose="020B0502040204020203" pitchFamily="34" charset="0"/>
              </a:rPr>
              <a:t>U.S. persons restricted from </a:t>
            </a:r>
            <a:r>
              <a:rPr lang="en-US" sz="1600" b="1" dirty="0">
                <a:latin typeface="Bahnschrift" panose="020B0502040204020203" pitchFamily="34" charset="0"/>
              </a:rPr>
              <a:t>all</a:t>
            </a:r>
            <a:r>
              <a:rPr lang="en-US" sz="1600" dirty="0">
                <a:latin typeface="Bahnschrift" panose="020B0502040204020203" pitchFamily="34" charset="0"/>
              </a:rPr>
              <a:t> activities with the designated person</a:t>
            </a:r>
            <a:r>
              <a:rPr lang="en-US" sz="1600" dirty="0" smtClean="0">
                <a:latin typeface="Bahnschrift" panose="020B0502040204020203" pitchFamily="34" charset="0"/>
              </a:rPr>
              <a:t>.</a:t>
            </a:r>
          </a:p>
          <a:p>
            <a:pPr marL="285743" indent="-285743">
              <a:buFont typeface="Arial" panose="020B0604020202020204" pitchFamily="34" charset="0"/>
              <a:buChar char="•"/>
            </a:pPr>
            <a:r>
              <a:rPr lang="en-US" sz="1600" dirty="0">
                <a:latin typeface="Bahnschrift" panose="020B0502040204020203" pitchFamily="34" charset="0"/>
              </a:rPr>
              <a:t>50% rule:  entities owned by a party on the </a:t>
            </a:r>
            <a:r>
              <a:rPr lang="en-US" sz="1600" dirty="0" err="1">
                <a:latin typeface="Bahnschrift" panose="020B0502040204020203" pitchFamily="34" charset="0"/>
              </a:rPr>
              <a:t>SDN</a:t>
            </a:r>
            <a:r>
              <a:rPr lang="en-US" sz="1600" dirty="0">
                <a:latin typeface="Bahnschrift" panose="020B0502040204020203" pitchFamily="34" charset="0"/>
              </a:rPr>
              <a:t> List are also considered blocked </a:t>
            </a:r>
            <a:r>
              <a:rPr lang="en-US" sz="1600" dirty="0" smtClean="0">
                <a:latin typeface="Bahnschrift" panose="020B0502040204020203" pitchFamily="34" charset="0"/>
              </a:rPr>
              <a:t>persons</a:t>
            </a:r>
            <a:endParaRPr lang="en-US" sz="1600" dirty="0">
              <a:latin typeface="Bahnschrift" panose="020B0502040204020203" pitchFamily="34" charset="0"/>
            </a:endParaRPr>
          </a:p>
          <a:p>
            <a:pPr marL="285743" indent="-285743">
              <a:buFont typeface="Arial" panose="020B0604020202020204" pitchFamily="34" charset="0"/>
              <a:buChar char="•"/>
            </a:pPr>
            <a:r>
              <a:rPr lang="en-US" sz="1600" b="1" dirty="0">
                <a:latin typeface="Bahnschrift" panose="020B0502040204020203" pitchFamily="34" charset="0"/>
              </a:rPr>
              <a:t>Non-</a:t>
            </a:r>
            <a:r>
              <a:rPr lang="en-US" sz="1600" b="1" dirty="0" err="1">
                <a:latin typeface="Bahnschrift" panose="020B0502040204020203" pitchFamily="34" charset="0"/>
              </a:rPr>
              <a:t>SDN</a:t>
            </a:r>
            <a:r>
              <a:rPr lang="en-US" sz="1600" b="1" dirty="0">
                <a:latin typeface="Bahnschrift" panose="020B0502040204020203" pitchFamily="34" charset="0"/>
              </a:rPr>
              <a:t> Lists</a:t>
            </a:r>
            <a:r>
              <a:rPr lang="en-US" sz="1600" dirty="0">
                <a:latin typeface="Bahnschrift" panose="020B0502040204020203" pitchFamily="34" charset="0"/>
              </a:rPr>
              <a:t>:  U.S. persons restricted from </a:t>
            </a:r>
            <a:r>
              <a:rPr lang="en-US" sz="1600" b="1" dirty="0">
                <a:latin typeface="Bahnschrift" panose="020B0502040204020203" pitchFamily="34" charset="0"/>
              </a:rPr>
              <a:t>certain</a:t>
            </a:r>
            <a:r>
              <a:rPr lang="en-US" sz="1600" dirty="0">
                <a:latin typeface="Bahnschrift" panose="020B0502040204020203" pitchFamily="34" charset="0"/>
              </a:rPr>
              <a:t> activities with the designated person.</a:t>
            </a:r>
          </a:p>
          <a:p>
            <a:pPr marL="628643" lvl="1" indent="-285743">
              <a:buFont typeface="Arial" panose="020B0604020202020204" pitchFamily="34" charset="0"/>
              <a:buChar char="•"/>
            </a:pPr>
            <a:r>
              <a:rPr lang="en-US" sz="1600" dirty="0">
                <a:latin typeface="Bahnschrift" panose="020B0502040204020203" pitchFamily="34" charset="0"/>
              </a:rPr>
              <a:t>E.g., dealings in debt or securities of certain entities</a:t>
            </a:r>
            <a:r>
              <a:rPr lang="en-US" sz="1600" dirty="0" smtClean="0">
                <a:latin typeface="Bahnschrift" panose="020B0502040204020203" pitchFamily="34" charset="0"/>
              </a:rPr>
              <a:t>.</a:t>
            </a:r>
            <a:endParaRPr lang="en-US" sz="1600" dirty="0">
              <a:latin typeface="Bahnschrift" panose="020B0502040204020203" pitchFamily="34" charset="0"/>
            </a:endParaRPr>
          </a:p>
        </p:txBody>
      </p:sp>
      <p:sp>
        <p:nvSpPr>
          <p:cNvPr id="3" name="Slide Number Placeholder 2" descr="" title=""/>
          <p:cNvSpPr>
            <a:spLocks noGrp="1"/>
          </p:cNvSpPr>
          <p:nvPr>
            <p:ph type="sldNum" sz="quarter" idx="10"/>
          </p:nvPr>
        </p:nvSpPr>
        <p:spPr/>
        <p:txBody>
          <a:bodyPr/>
          <a:lstStyle/>
          <a:p>
            <a:fld id="{34FA03A8-A899-4F4B-90F4-924AC50DE6BC}" type="slidenum">
              <a:rPr lang="en-US" smtClean="0"/>
              <a:t>16</a:t>
            </a:fld>
            <a:endParaRPr lang="en-US" dirty="0"/>
          </a:p>
        </p:txBody>
      </p:sp>
    </p:spTree>
    <p:extLst>
      <p:ext uri="{BB962C8B-B14F-4D97-AF65-F5344CB8AC3E}">
        <p14:creationId xmlns:p14="http://schemas.microsoft.com/office/powerpoint/2010/main" val="1049077346"/>
      </p:ext>
    </p:extLst>
  </p:cSld>
  <p:clrMapOvr>
    <a:masterClrMapping/>
  </p:clrMapOvr>
</p:sld>
</file>

<file path=ppt/slides/slide17.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p:cNvSpPr>
            <a:spLocks noGrp="1"/>
          </p:cNvSpPr>
          <p:nvPr>
            <p:ph type="title"/>
          </p:nvPr>
        </p:nvSpPr>
        <p:spPr>
          <a:xfrm>
            <a:off x="676018" y="438151"/>
            <a:ext cx="7934582" cy="390525"/>
          </a:xfrm>
          <a:solidFill>
            <a:schemeClr val="tx2">
              <a:lumMod val="50000"/>
            </a:schemeClr>
          </a:solidFill>
          <a:ln>
            <a:solidFill>
              <a:schemeClr val="accent1"/>
            </a:solidFill>
          </a:ln>
        </p:spPr>
        <p:txBody>
          <a:bodyPr vert="horz" lIns="640080" tIns="34290" rIns="68580" bIns="34290" rtlCol="0" anchor="ctr" anchorCtr="0">
            <a:noAutofit/>
          </a:bodyPr>
          <a:lstStyle/>
          <a:p>
            <a:r>
              <a:rPr lang="en-US" sz="2000" b="1" dirty="0">
                <a:solidFill>
                  <a:schemeClr val="bg1"/>
                </a:solidFill>
                <a:latin typeface="Bahnschrift" panose="020B0502040204020203" pitchFamily="34" charset="0"/>
              </a:rPr>
              <a:t>U.S. SANCTIONS PRIMER</a:t>
            </a:r>
          </a:p>
        </p:txBody>
      </p:sp>
      <p:sp>
        <p:nvSpPr>
          <p:cNvPr id="10" name="Title 1" descr="" title=""/>
          <p:cNvSpPr txBox="1">
            <a:spLocks/>
          </p:cNvSpPr>
          <p:nvPr/>
        </p:nvSpPr>
        <p:spPr>
          <a:xfrm>
            <a:off x="691259" y="842427"/>
            <a:ext cx="7919341" cy="357724"/>
          </a:xfrm>
          <a:prstGeom prst="rect">
            <a:avLst/>
          </a:prstGeom>
          <a:solidFill>
            <a:schemeClr val="accent1">
              <a:lumMod val="10000"/>
              <a:lumOff val="90000"/>
            </a:schemeClr>
          </a:solidFill>
          <a:ln>
            <a:noFill/>
          </a:ln>
        </p:spPr>
        <p:txBody>
          <a:bodyPr vert="horz" lIns="640080" tIns="45720" rIns="91440" bIns="45720" rtlCol="0" anchor="ctr" anchorCtr="0">
            <a:noAutofit/>
          </a:bodyPr>
          <a:lstStyle>
            <a:lvl1pPr algn="l" defTabSz="685800" rtl="0" eaLnBrk="1" latinLnBrk="0" hangingPunct="1">
              <a:spcBef>
                <a:spcPct val="0"/>
              </a:spcBef>
              <a:buNone/>
              <a:defRPr sz="3300" kern="1200">
                <a:solidFill>
                  <a:srgbClr val="983222"/>
                </a:solidFill>
                <a:latin typeface="+mj-lt"/>
                <a:ea typeface="+mj-ea"/>
                <a:cs typeface="+mj-cs"/>
              </a:defRPr>
            </a:lvl1pPr>
          </a:lstStyle>
          <a:p>
            <a:r>
              <a:rPr lang="en-US" sz="2000" b="1" dirty="0">
                <a:solidFill>
                  <a:schemeClr val="tx1"/>
                </a:solidFill>
                <a:latin typeface="Bahnschrift" panose="020B0502040204020203" pitchFamily="34" charset="0"/>
              </a:rPr>
              <a:t>List-Based and Other </a:t>
            </a:r>
            <a:r>
              <a:rPr lang="en-US" sz="2000" b="1" dirty="0" err="1">
                <a:solidFill>
                  <a:schemeClr val="tx1"/>
                </a:solidFill>
                <a:latin typeface="Bahnschrift" panose="020B0502040204020203" pitchFamily="34" charset="0"/>
              </a:rPr>
              <a:t>OFAC</a:t>
            </a:r>
            <a:r>
              <a:rPr lang="en-US" sz="2000" b="1" dirty="0">
                <a:solidFill>
                  <a:schemeClr val="tx1"/>
                </a:solidFill>
                <a:latin typeface="Bahnschrift" panose="020B0502040204020203" pitchFamily="34" charset="0"/>
              </a:rPr>
              <a:t> Sanctions</a:t>
            </a:r>
          </a:p>
        </p:txBody>
      </p:sp>
      <p:sp>
        <p:nvSpPr>
          <p:cNvPr id="4" name="Rectangle 3" descr="" title=""/>
          <p:cNvSpPr/>
          <p:nvPr/>
        </p:nvSpPr>
        <p:spPr>
          <a:xfrm>
            <a:off x="260604" y="1398022"/>
            <a:ext cx="8730996" cy="3416320"/>
          </a:xfrm>
          <a:prstGeom prst="rect">
            <a:avLst/>
          </a:prstGeom>
          <a:ln w="28575">
            <a:solidFill>
              <a:schemeClr val="accent2"/>
            </a:solidFill>
          </a:ln>
        </p:spPr>
        <p:txBody>
          <a:bodyPr wrap="square">
            <a:spAutoFit/>
          </a:bodyPr>
          <a:lstStyle/>
          <a:p>
            <a:pPr algn="ctr"/>
            <a:r>
              <a:rPr lang="en-US" sz="1800" b="1" dirty="0">
                <a:latin typeface="Bahnschrift" panose="020B0502040204020203" pitchFamily="34" charset="0"/>
              </a:rPr>
              <a:t>U.S. Persons also restricted from </a:t>
            </a:r>
            <a:r>
              <a:rPr lang="en-US" sz="1800" b="1" u="sng" dirty="0">
                <a:latin typeface="Bahnschrift" panose="020B0502040204020203" pitchFamily="34" charset="0"/>
              </a:rPr>
              <a:t>certain types</a:t>
            </a:r>
            <a:r>
              <a:rPr lang="en-US" sz="1800" b="1" dirty="0">
                <a:latin typeface="Bahnschrift" panose="020B0502040204020203" pitchFamily="34" charset="0"/>
              </a:rPr>
              <a:t> of dealings with “Non–</a:t>
            </a:r>
            <a:r>
              <a:rPr lang="en-US" sz="1800" b="1" dirty="0" err="1">
                <a:latin typeface="Bahnschrift" panose="020B0502040204020203" pitchFamily="34" charset="0"/>
              </a:rPr>
              <a:t>SDN’s</a:t>
            </a:r>
            <a:r>
              <a:rPr lang="en-US" sz="1800" b="1" dirty="0">
                <a:latin typeface="Bahnschrift" panose="020B0502040204020203" pitchFamily="34" charset="0"/>
              </a:rPr>
              <a:t>”</a:t>
            </a:r>
          </a:p>
          <a:p>
            <a:pPr marL="285743" indent="-285743">
              <a:buFont typeface="Arial" panose="020B0604020202020204" pitchFamily="34" charset="0"/>
              <a:buChar char="•"/>
            </a:pPr>
            <a:r>
              <a:rPr lang="en-US" sz="1800" dirty="0">
                <a:latin typeface="Bahnschrift" panose="020B0502040204020203" pitchFamily="34" charset="0"/>
              </a:rPr>
              <a:t>Foreign Sanctions Evaders</a:t>
            </a:r>
          </a:p>
          <a:p>
            <a:pPr marL="285743" indent="-285743">
              <a:buFont typeface="Arial" panose="020B0604020202020204" pitchFamily="34" charset="0"/>
              <a:buChar char="•"/>
            </a:pPr>
            <a:r>
              <a:rPr lang="en-US" sz="1800" dirty="0">
                <a:latin typeface="Bahnschrift" panose="020B0502040204020203" pitchFamily="34" charset="0"/>
              </a:rPr>
              <a:t>Sectoral Sanctions Identifications </a:t>
            </a:r>
          </a:p>
          <a:p>
            <a:pPr marL="285743" indent="-285743">
              <a:buFont typeface="Arial" panose="020B0604020202020204" pitchFamily="34" charset="0"/>
              <a:buChar char="•"/>
            </a:pPr>
            <a:r>
              <a:rPr lang="en-US" sz="1800" dirty="0">
                <a:latin typeface="Bahnschrift" panose="020B0502040204020203" pitchFamily="34" charset="0"/>
              </a:rPr>
              <a:t>Palestinian Legislative Council</a:t>
            </a:r>
          </a:p>
          <a:p>
            <a:pPr marL="285743" indent="-285743">
              <a:buFont typeface="Arial" panose="020B0604020202020204" pitchFamily="34" charset="0"/>
              <a:buChar char="•"/>
            </a:pPr>
            <a:r>
              <a:rPr lang="en-US" sz="1800" dirty="0">
                <a:latin typeface="Bahnschrift" panose="020B0502040204020203" pitchFamily="34" charset="0"/>
              </a:rPr>
              <a:t>Foreign Financial Institutions subject to Part 561 - Iran</a:t>
            </a:r>
          </a:p>
          <a:p>
            <a:pPr marL="285743" indent="-285743">
              <a:buFont typeface="Arial" panose="020B0604020202020204" pitchFamily="34" charset="0"/>
              <a:buChar char="•"/>
            </a:pPr>
            <a:r>
              <a:rPr lang="en-US" sz="1800" dirty="0">
                <a:latin typeface="Bahnschrift" panose="020B0502040204020203" pitchFamily="34" charset="0"/>
              </a:rPr>
              <a:t>Non-</a:t>
            </a:r>
            <a:r>
              <a:rPr lang="en-US" sz="1800" dirty="0" err="1">
                <a:latin typeface="Bahnschrift" panose="020B0502040204020203" pitchFamily="34" charset="0"/>
              </a:rPr>
              <a:t>SDN</a:t>
            </a:r>
            <a:r>
              <a:rPr lang="en-US" sz="1800" dirty="0">
                <a:latin typeface="Bahnschrift" panose="020B0502040204020203" pitchFamily="34" charset="0"/>
              </a:rPr>
              <a:t> Iranian Sanctions Act</a:t>
            </a:r>
          </a:p>
          <a:p>
            <a:pPr marL="285743" indent="-285743">
              <a:buFont typeface="Arial" panose="020B0604020202020204" pitchFamily="34" charset="0"/>
              <a:buChar char="•"/>
            </a:pPr>
            <a:r>
              <a:rPr lang="en-US" sz="1800" dirty="0">
                <a:latin typeface="Bahnschrift" panose="020B0502040204020203" pitchFamily="34" charset="0"/>
              </a:rPr>
              <a:t>List of Foreign Financial Institutions Subject to Correspondent Account or Payable-Through Account Sanctions Non-</a:t>
            </a:r>
            <a:r>
              <a:rPr lang="en-US" sz="1800" dirty="0" err="1">
                <a:latin typeface="Bahnschrift" panose="020B0502040204020203" pitchFamily="34" charset="0"/>
              </a:rPr>
              <a:t>SDN</a:t>
            </a:r>
            <a:r>
              <a:rPr lang="en-US" sz="1800" dirty="0">
                <a:latin typeface="Bahnschrift" panose="020B0502040204020203" pitchFamily="34" charset="0"/>
              </a:rPr>
              <a:t> Menu-Based Sanctions List </a:t>
            </a:r>
          </a:p>
          <a:p>
            <a:pPr marL="285743" indent="-285743">
              <a:buFont typeface="Arial" panose="020B0604020202020204" pitchFamily="34" charset="0"/>
              <a:buChar char="•"/>
            </a:pPr>
            <a:r>
              <a:rPr lang="en-US" sz="1800" dirty="0">
                <a:latin typeface="Bahnschrift" panose="020B0502040204020203" pitchFamily="34" charset="0"/>
              </a:rPr>
              <a:t>Chinese Military Companies</a:t>
            </a:r>
          </a:p>
          <a:p>
            <a:pPr marL="285743" indent="-285743">
              <a:buFont typeface="Arial" panose="020B0604020202020204" pitchFamily="34" charset="0"/>
              <a:buChar char="•"/>
            </a:pPr>
            <a:r>
              <a:rPr lang="en-US" sz="1800" dirty="0">
                <a:latin typeface="Bahnschrift" panose="020B0502040204020203" pitchFamily="34" charset="0"/>
              </a:rPr>
              <a:t>Harmful Foreign Activities of Russia</a:t>
            </a:r>
          </a:p>
          <a:p>
            <a:pPr marL="285743" indent="-285743">
              <a:buFont typeface="Arial" panose="020B0604020202020204" pitchFamily="34" charset="0"/>
              <a:buChar char="•"/>
            </a:pPr>
            <a:r>
              <a:rPr lang="en-US" sz="1800" dirty="0">
                <a:latin typeface="Bahnschrift" panose="020B0502040204020203" pitchFamily="34" charset="0"/>
              </a:rPr>
              <a:t>http://www.treasury.gov/resource-center/sanctions/SDN-List/Pages/consolidated.aspx</a:t>
            </a:r>
          </a:p>
        </p:txBody>
      </p:sp>
      <p:sp>
        <p:nvSpPr>
          <p:cNvPr id="3" name="Slide Number Placeholder 2" descr="" title=""/>
          <p:cNvSpPr>
            <a:spLocks noGrp="1"/>
          </p:cNvSpPr>
          <p:nvPr>
            <p:ph type="sldNum" sz="quarter" idx="10"/>
          </p:nvPr>
        </p:nvSpPr>
        <p:spPr/>
        <p:txBody>
          <a:bodyPr/>
          <a:lstStyle/>
          <a:p>
            <a:fld id="{34FA03A8-A899-4F4B-90F4-924AC50DE6BC}" type="slidenum">
              <a:rPr lang="en-US" smtClean="0"/>
              <a:t>17</a:t>
            </a:fld>
            <a:endParaRPr lang="en-US" dirty="0"/>
          </a:p>
        </p:txBody>
      </p:sp>
    </p:spTree>
    <p:extLst>
      <p:ext uri="{BB962C8B-B14F-4D97-AF65-F5344CB8AC3E}">
        <p14:creationId xmlns:p14="http://schemas.microsoft.com/office/powerpoint/2010/main" val="2057105230"/>
      </p:ext>
    </p:extLst>
  </p:cSld>
  <p:clrMapOvr>
    <a:masterClrMapping/>
  </p:clrMapOvr>
</p:sld>
</file>

<file path=ppt/slides/slide18.xml><?xml version="1.0" encoding="utf-8"?>
<p:sld xmlns:p14="http://schemas.microsoft.com/office/powerpoint/2010/main" xmlns:a16="http://schemas.microsoft.com/office/drawing/2014/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p:cNvSpPr>
            <a:spLocks noGrp="1"/>
          </p:cNvSpPr>
          <p:nvPr>
            <p:ph type="title"/>
          </p:nvPr>
        </p:nvSpPr>
        <p:spPr>
          <a:xfrm>
            <a:off x="457200" y="438151"/>
            <a:ext cx="8153400" cy="390525"/>
          </a:xfrm>
          <a:solidFill>
            <a:schemeClr val="tx2">
              <a:lumMod val="50000"/>
            </a:schemeClr>
          </a:solidFill>
          <a:ln>
            <a:solidFill>
              <a:schemeClr val="accent1"/>
            </a:solidFill>
          </a:ln>
        </p:spPr>
        <p:txBody>
          <a:bodyPr vert="horz" lIns="640080" tIns="34290" rIns="68580" bIns="34290" rtlCol="0" anchor="ctr" anchorCtr="0">
            <a:noAutofit/>
          </a:bodyPr>
          <a:lstStyle/>
          <a:p>
            <a:r>
              <a:rPr lang="en-US" sz="2000" b="1" dirty="0">
                <a:solidFill>
                  <a:schemeClr val="bg1"/>
                </a:solidFill>
                <a:latin typeface="Bahnschrift" panose="020B0502040204020203" pitchFamily="34" charset="0"/>
              </a:rPr>
              <a:t>U.S. SANCTIONS PRIMER</a:t>
            </a:r>
          </a:p>
        </p:txBody>
      </p:sp>
      <p:graphicFrame>
        <p:nvGraphicFramePr>
          <p:cNvPr id="4" name="Table 3" descr="" title=""/>
          <p:cNvGraphicFramePr>
            <a:graphicFrameLocks noGrp="1"/>
          </p:cNvGraphicFramePr>
          <p:nvPr>
            <p:extLst>
              <p:ext uri="{D42A27DB-BD31-4B8C-83A1-F6EECF244321}">
                <p14:modId xmlns:p14="http://schemas.microsoft.com/office/powerpoint/2010/main" val="3140960325"/>
              </p:ext>
            </p:extLst>
          </p:nvPr>
        </p:nvGraphicFramePr>
        <p:xfrm>
          <a:off x="457200" y="1018225"/>
          <a:ext cx="7787641" cy="3749040"/>
        </p:xfrm>
        <a:graphic>
          <a:graphicData uri="http://schemas.openxmlformats.org/drawingml/2006/table">
            <a:tbl>
              <a:tblPr firstRow="1" bandRow="1">
                <a:tableStyleId>{5C22544A-7EE6-4342-B048-85BDC9FD1C3A}</a:tableStyleId>
              </a:tblPr>
              <a:tblGrid>
                <a:gridCol w="3958673">
                  <a:extLst>
                    <a:ext uri="{9D8B030D-6E8A-4147-A177-3AD203B41FA5}">
                      <a16:colId xmlns:a16="http://schemas.microsoft.com/office/drawing/2014/main" val="2957109177"/>
                    </a:ext>
                  </a:extLst>
                </a:gridCol>
                <a:gridCol w="3828968">
                  <a:extLst>
                    <a:ext uri="{9D8B030D-6E8A-4147-A177-3AD203B41FA5}">
                      <a16:colId xmlns:a16="http://schemas.microsoft.com/office/drawing/2014/main" val="1331520258"/>
                    </a:ext>
                  </a:extLst>
                </a:gridCol>
              </a:tblGrid>
              <a:tr h="365760">
                <a:tc gridSpan="2">
                  <a:txBody>
                    <a:bodyPr/>
                    <a:lstStyle/>
                    <a:p>
                      <a:pPr algn="ctr"/>
                      <a:r>
                        <a:rPr lang="en-US" sz="1800" b="1" dirty="0" smtClean="0">
                          <a:latin typeface="Bahnschrift" panose="020B0502040204020203" pitchFamily="34" charset="0"/>
                        </a:rPr>
                        <a:t>Other </a:t>
                      </a:r>
                      <a:r>
                        <a:rPr lang="en-US" sz="1800" b="1" dirty="0" err="1" smtClean="0">
                          <a:latin typeface="Bahnschrift" panose="020B0502040204020203" pitchFamily="34" charset="0"/>
                        </a:rPr>
                        <a:t>OFAC</a:t>
                      </a:r>
                      <a:r>
                        <a:rPr lang="en-US" sz="1800" b="1" dirty="0" smtClean="0">
                          <a:latin typeface="Bahnschrift" panose="020B0502040204020203" pitchFamily="34" charset="0"/>
                        </a:rPr>
                        <a:t> </a:t>
                      </a:r>
                      <a:r>
                        <a:rPr lang="en-US" sz="1800" b="1" baseline="0" dirty="0" smtClean="0">
                          <a:latin typeface="Bahnschrift" panose="020B0502040204020203" pitchFamily="34" charset="0"/>
                        </a:rPr>
                        <a:t>Programs</a:t>
                      </a:r>
                      <a:endParaRPr lang="en-US" sz="1800" dirty="0">
                        <a:latin typeface="Bahnschrift" panose="020B0502040204020203" pitchFamily="34" charset="0"/>
                      </a:endParaRPr>
                    </a:p>
                  </a:txBody>
                  <a:tcPr anchor="ctr">
                    <a:solidFill>
                      <a:schemeClr val="accent2">
                        <a:lumMod val="50000"/>
                      </a:schemeClr>
                    </a:solidFill>
                  </a:tcPr>
                </a:tc>
                <a:tc hMerge="1">
                  <a:txBody>
                    <a:bodyPr/>
                    <a:lstStyle/>
                    <a:p>
                      <a:pPr algn="ctr"/>
                      <a:endParaRPr lang="en-US" sz="1200" dirty="0">
                        <a:latin typeface="Bahnschrift" panose="020B0502040204020203" pitchFamily="34" charset="0"/>
                      </a:endParaRPr>
                    </a:p>
                  </a:txBody>
                  <a:tcPr anchor="ctr">
                    <a:solidFill>
                      <a:schemeClr val="accent2">
                        <a:lumMod val="50000"/>
                      </a:schemeClr>
                    </a:solidFill>
                  </a:tcPr>
                </a:tc>
                <a:extLst>
                  <a:ext uri="{0D108BD9-81ED-4DB2-BD59-A6C34878D82A}">
                    <a16:rowId xmlns:a16="http://schemas.microsoft.com/office/drawing/2014/main" val="173992741"/>
                  </a:ext>
                </a:extLst>
              </a:tr>
              <a:tr h="3383280">
                <a:tc>
                  <a:txBody>
                    <a:bodyPr/>
                    <a:lstStyle/>
                    <a:p>
                      <a:pPr marL="380990" indent="-380990">
                        <a:buFont typeface="Arial" panose="020B0604020202020204" pitchFamily="34" charset="0"/>
                        <a:buChar char="•"/>
                      </a:pPr>
                      <a:r>
                        <a:rPr lang="en-US" sz="1800" dirty="0" smtClean="0">
                          <a:latin typeface="Bahnschrift" panose="020B0502040204020203" pitchFamily="34" charset="0"/>
                        </a:rPr>
                        <a:t>Conflict Diamonds</a:t>
                      </a:r>
                    </a:p>
                    <a:p>
                      <a:pPr marL="380990" indent="-380990">
                        <a:buFont typeface="Arial" panose="020B0604020202020204" pitchFamily="34" charset="0"/>
                        <a:buChar char="•"/>
                      </a:pPr>
                      <a:r>
                        <a:rPr lang="en-US" sz="1800" dirty="0" smtClean="0">
                          <a:latin typeface="Bahnschrift" panose="020B0502040204020203" pitchFamily="34" charset="0"/>
                        </a:rPr>
                        <a:t>​Countering America's Adversaries Through Sanctions Act-Related Sanctions	</a:t>
                      </a:r>
                    </a:p>
                    <a:p>
                      <a:pPr marL="380990" indent="-380990">
                        <a:buFont typeface="Arial" panose="020B0604020202020204" pitchFamily="34" charset="0"/>
                        <a:buChar char="•"/>
                      </a:pPr>
                      <a:r>
                        <a:rPr lang="en-US" sz="1800" dirty="0" smtClean="0">
                          <a:latin typeface="Bahnschrift" panose="020B0502040204020203" pitchFamily="34" charset="0"/>
                        </a:rPr>
                        <a:t>Cyber-Related </a:t>
                      </a:r>
                    </a:p>
                    <a:p>
                      <a:pPr marL="380990" indent="-380990">
                        <a:buFont typeface="Arial" panose="020B0604020202020204" pitchFamily="34" charset="0"/>
                        <a:buChar char="•"/>
                      </a:pPr>
                      <a:r>
                        <a:rPr lang="en-US" sz="1800" dirty="0" smtClean="0">
                          <a:latin typeface="Bahnschrift" panose="020B0502040204020203" pitchFamily="34" charset="0"/>
                        </a:rPr>
                        <a:t>Foreign Interference in US Elections</a:t>
                      </a:r>
                    </a:p>
                    <a:p>
                      <a:pPr marL="380990" indent="-380990">
                        <a:buFont typeface="Arial" panose="020B0604020202020204" pitchFamily="34" charset="0"/>
                        <a:buChar char="•"/>
                      </a:pPr>
                      <a:r>
                        <a:rPr lang="en-US" sz="1800" dirty="0" smtClean="0">
                          <a:latin typeface="Bahnschrift" panose="020B0502040204020203" pitchFamily="34" charset="0"/>
                        </a:rPr>
                        <a:t>Hostages and Wrongfully Detained U.S. Nationals</a:t>
                      </a:r>
                    </a:p>
                    <a:p>
                      <a:pPr marL="380990" indent="-380990">
                        <a:buFont typeface="Arial" panose="020B0604020202020204" pitchFamily="34" charset="0"/>
                        <a:buChar char="•"/>
                      </a:pPr>
                      <a:r>
                        <a:rPr lang="en-US" sz="1800" dirty="0" smtClean="0">
                          <a:latin typeface="Bahnschrift" panose="020B0502040204020203" pitchFamily="34" charset="0"/>
                        </a:rPr>
                        <a:t>International Criminal Court </a:t>
                      </a:r>
                      <a:endParaRPr lang="en-US" sz="1800" dirty="0">
                        <a:latin typeface="Bahnschrift" panose="020B0502040204020203" pitchFamily="34" charset="0"/>
                      </a:endParaRPr>
                    </a:p>
                  </a:txBody>
                  <a:tcPr/>
                </a:tc>
                <a:tc>
                  <a:txBody>
                    <a:bodyPr/>
                    <a:lstStyle/>
                    <a:p>
                      <a:pPr marL="380990" indent="-380990">
                        <a:buFont typeface="Arial" panose="020B0604020202020204" pitchFamily="34" charset="0"/>
                        <a:buChar char="•"/>
                      </a:pPr>
                      <a:r>
                        <a:rPr lang="en-US" sz="1800" dirty="0" err="1" smtClean="0">
                          <a:latin typeface="Bahnschrift" panose="020B0502040204020203" pitchFamily="34" charset="0"/>
                        </a:rPr>
                        <a:t>Magnitsky</a:t>
                      </a:r>
                      <a:r>
                        <a:rPr lang="en-US" sz="1800" dirty="0" smtClean="0">
                          <a:latin typeface="Bahnschrift" panose="020B0502040204020203" pitchFamily="34" charset="0"/>
                        </a:rPr>
                        <a:t> and Global </a:t>
                      </a:r>
                      <a:r>
                        <a:rPr lang="en-US" sz="1800" dirty="0" err="1" smtClean="0">
                          <a:latin typeface="Bahnschrift" panose="020B0502040204020203" pitchFamily="34" charset="0"/>
                        </a:rPr>
                        <a:t>Magnitsky</a:t>
                      </a:r>
                      <a:r>
                        <a:rPr lang="en-US" sz="1800" dirty="0" smtClean="0">
                          <a:latin typeface="Bahnschrift" panose="020B0502040204020203" pitchFamily="34" charset="0"/>
                        </a:rPr>
                        <a:t> Sanctions</a:t>
                      </a:r>
                    </a:p>
                    <a:p>
                      <a:pPr marL="380990" indent="-380990">
                        <a:buFont typeface="Arial" panose="020B0604020202020204" pitchFamily="34" charset="0"/>
                        <a:buChar char="•"/>
                      </a:pPr>
                      <a:r>
                        <a:rPr lang="en-US" sz="1800" dirty="0" smtClean="0">
                          <a:latin typeface="Bahnschrift" panose="020B0502040204020203" pitchFamily="34" charset="0"/>
                        </a:rPr>
                        <a:t>Narcotics Traffickers</a:t>
                      </a:r>
                    </a:p>
                    <a:p>
                      <a:pPr marL="380990" indent="-380990">
                        <a:buFont typeface="Arial" panose="020B0604020202020204" pitchFamily="34" charset="0"/>
                        <a:buChar char="•"/>
                      </a:pPr>
                      <a:r>
                        <a:rPr lang="en-US" sz="1800" dirty="0" smtClean="0">
                          <a:latin typeface="Bahnschrift" panose="020B0502040204020203" pitchFamily="34" charset="0"/>
                        </a:rPr>
                        <a:t>Non-proliferation</a:t>
                      </a:r>
                    </a:p>
                    <a:p>
                      <a:pPr marL="380990" indent="-380990">
                        <a:buFont typeface="Arial" panose="020B0604020202020204" pitchFamily="34" charset="0"/>
                        <a:buChar char="•"/>
                      </a:pPr>
                      <a:r>
                        <a:rPr lang="en-US" sz="1800" dirty="0" smtClean="0">
                          <a:latin typeface="Bahnschrift" panose="020B0502040204020203" pitchFamily="34" charset="0"/>
                        </a:rPr>
                        <a:t>Oligarchs</a:t>
                      </a:r>
                    </a:p>
                    <a:p>
                      <a:pPr marL="380990" indent="-380990">
                        <a:buFont typeface="Arial" panose="020B0604020202020204" pitchFamily="34" charset="0"/>
                        <a:buChar char="•"/>
                      </a:pPr>
                      <a:r>
                        <a:rPr lang="en-US" sz="1800" dirty="0" smtClean="0">
                          <a:latin typeface="Bahnschrift" panose="020B0502040204020203" pitchFamily="34" charset="0"/>
                        </a:rPr>
                        <a:t>Terrorists and Global Terrorists</a:t>
                      </a:r>
                    </a:p>
                    <a:p>
                      <a:pPr marL="380990" indent="-380990">
                        <a:buFont typeface="Arial" panose="020B0604020202020204" pitchFamily="34" charset="0"/>
                        <a:buChar char="•"/>
                      </a:pPr>
                      <a:r>
                        <a:rPr lang="en-US" sz="1800" dirty="0" smtClean="0">
                          <a:latin typeface="Bahnschrift" panose="020B0502040204020203" pitchFamily="34" charset="0"/>
                        </a:rPr>
                        <a:t>Transnational Criminal Organizations</a:t>
                      </a:r>
                    </a:p>
                    <a:p>
                      <a:pPr marL="380990" indent="-380990">
                        <a:buFont typeface="Arial" panose="020B0604020202020204" pitchFamily="34" charset="0"/>
                        <a:buChar char="•"/>
                      </a:pPr>
                      <a:r>
                        <a:rPr lang="en-US" sz="1800" dirty="0" smtClean="0">
                          <a:latin typeface="Bahnschrift" panose="020B0502040204020203" pitchFamily="34" charset="0"/>
                          <a:hlinkClick r:id="rId2"/>
                        </a:rPr>
                        <a:t>https://www.treasury.gov/resource-center/sanctions/SDN-List/Pages/program_tags.aspx</a:t>
                      </a:r>
                      <a:r>
                        <a:rPr lang="en-US" sz="1800" dirty="0" smtClean="0">
                          <a:latin typeface="Bahnschrift" panose="020B0502040204020203" pitchFamily="34" charset="0"/>
                        </a:rPr>
                        <a:t> </a:t>
                      </a:r>
                    </a:p>
                    <a:p>
                      <a:pPr marL="171450" indent="-171450">
                        <a:buFont typeface="Arial" panose="020B0604020202020204" pitchFamily="34" charset="0"/>
                        <a:buChar char="•"/>
                      </a:pPr>
                      <a:endParaRPr lang="en-US" sz="1800" dirty="0" smtClean="0">
                        <a:latin typeface="Bahnschrift" panose="020B0502040204020203" pitchFamily="34" charset="0"/>
                      </a:endParaRPr>
                    </a:p>
                  </a:txBody>
                  <a:tcPr/>
                </a:tc>
                <a:extLst>
                  <a:ext uri="{0D108BD9-81ED-4DB2-BD59-A6C34878D82A}">
                    <a16:rowId xmlns:a16="http://schemas.microsoft.com/office/drawing/2014/main" val="2677118422"/>
                  </a:ext>
                </a:extLst>
              </a:tr>
            </a:tbl>
          </a:graphicData>
        </a:graphic>
      </p:graphicFrame>
      <p:sp>
        <p:nvSpPr>
          <p:cNvPr id="3" name="Slide Number Placeholder 2" descr="" title=""/>
          <p:cNvSpPr>
            <a:spLocks noGrp="1"/>
          </p:cNvSpPr>
          <p:nvPr>
            <p:ph type="sldNum" sz="quarter" idx="10"/>
          </p:nvPr>
        </p:nvSpPr>
        <p:spPr/>
        <p:txBody>
          <a:bodyPr/>
          <a:lstStyle/>
          <a:p>
            <a:fld id="{34FA03A8-A899-4F4B-90F4-924AC50DE6BC}" type="slidenum">
              <a:rPr lang="en-US" smtClean="0"/>
              <a:t>18</a:t>
            </a:fld>
            <a:endParaRPr lang="en-US" dirty="0"/>
          </a:p>
        </p:txBody>
      </p:sp>
    </p:spTree>
    <p:extLst>
      <p:ext uri="{BB962C8B-B14F-4D97-AF65-F5344CB8AC3E}">
        <p14:creationId xmlns:p14="http://schemas.microsoft.com/office/powerpoint/2010/main" val="3075718558"/>
      </p:ext>
    </p:extLst>
  </p:cSld>
  <p:clrMapOvr>
    <a:masterClrMapping/>
  </p:clrMapOvr>
</p:sld>
</file>

<file path=ppt/slides/slide19.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p:cNvSpPr>
            <a:spLocks noGrp="1"/>
          </p:cNvSpPr>
          <p:nvPr>
            <p:ph type="title"/>
          </p:nvPr>
        </p:nvSpPr>
        <p:spPr>
          <a:xfrm>
            <a:off x="676018" y="438151"/>
            <a:ext cx="7934582" cy="390525"/>
          </a:xfrm>
          <a:solidFill>
            <a:schemeClr val="tx2">
              <a:lumMod val="50000"/>
            </a:schemeClr>
          </a:solidFill>
          <a:ln>
            <a:solidFill>
              <a:schemeClr val="accent1"/>
            </a:solidFill>
          </a:ln>
        </p:spPr>
        <p:txBody>
          <a:bodyPr vert="horz" lIns="640080" tIns="34290" rIns="68580" bIns="34290" rtlCol="0" anchor="ctr" anchorCtr="0">
            <a:noAutofit/>
          </a:bodyPr>
          <a:lstStyle/>
          <a:p>
            <a:r>
              <a:rPr lang="en-US" sz="2000" b="1" dirty="0">
                <a:solidFill>
                  <a:schemeClr val="bg1"/>
                </a:solidFill>
                <a:latin typeface="Bahnschrift" panose="020B0502040204020203" pitchFamily="34" charset="0"/>
              </a:rPr>
              <a:t>U.S. SANCTIONS PRIMER</a:t>
            </a:r>
          </a:p>
        </p:txBody>
      </p:sp>
      <p:sp>
        <p:nvSpPr>
          <p:cNvPr id="10" name="Title 1" descr="" title=""/>
          <p:cNvSpPr txBox="1">
            <a:spLocks/>
          </p:cNvSpPr>
          <p:nvPr/>
        </p:nvSpPr>
        <p:spPr>
          <a:xfrm>
            <a:off x="691259" y="842427"/>
            <a:ext cx="7919341" cy="357724"/>
          </a:xfrm>
          <a:prstGeom prst="rect">
            <a:avLst/>
          </a:prstGeom>
          <a:solidFill>
            <a:schemeClr val="accent1">
              <a:lumMod val="10000"/>
              <a:lumOff val="90000"/>
            </a:schemeClr>
          </a:solidFill>
          <a:ln>
            <a:noFill/>
          </a:ln>
        </p:spPr>
        <p:txBody>
          <a:bodyPr vert="horz" lIns="640080" tIns="45720" rIns="91440" bIns="45720" rtlCol="0" anchor="ctr" anchorCtr="0">
            <a:noAutofit/>
          </a:bodyPr>
          <a:lstStyle>
            <a:lvl1pPr algn="l" defTabSz="685800" rtl="0" eaLnBrk="1" latinLnBrk="0" hangingPunct="1">
              <a:spcBef>
                <a:spcPct val="0"/>
              </a:spcBef>
              <a:buNone/>
              <a:defRPr sz="3300" kern="1200">
                <a:solidFill>
                  <a:srgbClr val="983222"/>
                </a:solidFill>
                <a:latin typeface="+mj-lt"/>
                <a:ea typeface="+mj-ea"/>
                <a:cs typeface="+mj-cs"/>
              </a:defRPr>
            </a:lvl1pPr>
          </a:lstStyle>
          <a:p>
            <a:r>
              <a:rPr lang="en-US" sz="2000" b="1" dirty="0">
                <a:solidFill>
                  <a:schemeClr val="tx1"/>
                </a:solidFill>
                <a:latin typeface="Bahnschrift" panose="020B0502040204020203" pitchFamily="34" charset="0"/>
              </a:rPr>
              <a:t>List-Based and Other </a:t>
            </a:r>
            <a:r>
              <a:rPr lang="en-US" sz="2000" b="1" dirty="0" err="1">
                <a:solidFill>
                  <a:schemeClr val="tx1"/>
                </a:solidFill>
                <a:latin typeface="Bahnschrift" panose="020B0502040204020203" pitchFamily="34" charset="0"/>
              </a:rPr>
              <a:t>OFAC</a:t>
            </a:r>
            <a:r>
              <a:rPr lang="en-US" sz="2000" b="1" dirty="0">
                <a:solidFill>
                  <a:schemeClr val="tx1"/>
                </a:solidFill>
                <a:latin typeface="Bahnschrift" panose="020B0502040204020203" pitchFamily="34" charset="0"/>
              </a:rPr>
              <a:t> Sanctions</a:t>
            </a:r>
          </a:p>
        </p:txBody>
      </p:sp>
      <p:sp>
        <p:nvSpPr>
          <p:cNvPr id="5" name="Rectangle 4" descr="" title=""/>
          <p:cNvSpPr/>
          <p:nvPr/>
        </p:nvSpPr>
        <p:spPr>
          <a:xfrm>
            <a:off x="691259" y="1362075"/>
            <a:ext cx="7642860" cy="3016210"/>
          </a:xfrm>
          <a:prstGeom prst="rect">
            <a:avLst/>
          </a:prstGeom>
        </p:spPr>
        <p:txBody>
          <a:bodyPr wrap="square">
            <a:spAutoFit/>
          </a:bodyPr>
          <a:lstStyle/>
          <a:p>
            <a:r>
              <a:rPr lang="en-US" sz="2000" b="1" dirty="0">
                <a:solidFill>
                  <a:schemeClr val="accent2"/>
                </a:solidFill>
                <a:latin typeface="Bahnschrift" panose="020B0502040204020203" pitchFamily="34" charset="0"/>
              </a:rPr>
              <a:t>Other Types of Sanctions</a:t>
            </a:r>
          </a:p>
          <a:p>
            <a:r>
              <a:rPr lang="en-US" sz="2000" dirty="0" err="1">
                <a:latin typeface="Bahnschrift" panose="020B0502040204020203" pitchFamily="34" charset="0"/>
              </a:rPr>
              <a:t>OFAC</a:t>
            </a:r>
            <a:r>
              <a:rPr lang="en-US" sz="2000" dirty="0">
                <a:latin typeface="Bahnschrift" panose="020B0502040204020203" pitchFamily="34" charset="0"/>
              </a:rPr>
              <a:t> maintains other types of sanctions beyond comprehensive embargoes and list-based sanctions, such as:</a:t>
            </a:r>
          </a:p>
          <a:p>
            <a:pPr marL="342892" indent="-342892">
              <a:buFont typeface="Arial" panose="020B0604020202020204" pitchFamily="34" charset="0"/>
              <a:buChar char="•"/>
            </a:pPr>
            <a:r>
              <a:rPr lang="en-US" sz="2000" dirty="0">
                <a:latin typeface="Bahnschrift" panose="020B0502040204020203" pitchFamily="34" charset="0"/>
              </a:rPr>
              <a:t>Venezuela </a:t>
            </a:r>
          </a:p>
          <a:p>
            <a:pPr marL="685792" lvl="1" indent="-342892">
              <a:buFont typeface="Arial" panose="020B0604020202020204" pitchFamily="34" charset="0"/>
              <a:buChar char="•"/>
            </a:pPr>
            <a:r>
              <a:rPr lang="en-US" sz="1800" dirty="0">
                <a:latin typeface="Bahnschrift" panose="020B0502040204020203" pitchFamily="34" charset="0"/>
              </a:rPr>
              <a:t>Government of Venezuela treated as “blocked” person</a:t>
            </a:r>
          </a:p>
          <a:p>
            <a:pPr marL="685792" lvl="1" indent="-342892">
              <a:buFont typeface="Arial" panose="020B0604020202020204" pitchFamily="34" charset="0"/>
              <a:buChar char="•"/>
            </a:pPr>
            <a:r>
              <a:rPr lang="en-US" sz="1800" dirty="0">
                <a:latin typeface="Bahnschrift" panose="020B0502040204020203" pitchFamily="34" charset="0"/>
              </a:rPr>
              <a:t>Includes agencies/controlled entities, even if not named to </a:t>
            </a:r>
            <a:r>
              <a:rPr lang="en-US" sz="1800" dirty="0" err="1">
                <a:latin typeface="Bahnschrift" panose="020B0502040204020203" pitchFamily="34" charset="0"/>
              </a:rPr>
              <a:t>SDN</a:t>
            </a:r>
            <a:r>
              <a:rPr lang="en-US" sz="1800" dirty="0">
                <a:latin typeface="Bahnschrift" panose="020B0502040204020203" pitchFamily="34" charset="0"/>
              </a:rPr>
              <a:t> List</a:t>
            </a:r>
          </a:p>
          <a:p>
            <a:pPr marL="342892" indent="-342892">
              <a:buFont typeface="Arial" panose="020B0604020202020204" pitchFamily="34" charset="0"/>
              <a:buChar char="•"/>
            </a:pPr>
            <a:r>
              <a:rPr lang="en-US" sz="2000" dirty="0">
                <a:latin typeface="Bahnschrift" panose="020B0502040204020203" pitchFamily="34" charset="0"/>
              </a:rPr>
              <a:t>Russia</a:t>
            </a:r>
          </a:p>
          <a:p>
            <a:pPr marL="685792" lvl="1" indent="-342892">
              <a:buFont typeface="Arial" panose="020B0604020202020204" pitchFamily="34" charset="0"/>
              <a:buChar char="•"/>
            </a:pPr>
            <a:r>
              <a:rPr lang="en-US" sz="1800" dirty="0">
                <a:latin typeface="Bahnschrift" panose="020B0502040204020203" pitchFamily="34" charset="0"/>
              </a:rPr>
              <a:t>Variety of provisions, such as new investment ban (see later discussion</a:t>
            </a:r>
            <a:r>
              <a:rPr lang="en-US" sz="1800" dirty="0" smtClean="0">
                <a:latin typeface="Bahnschrift" panose="020B0502040204020203" pitchFamily="34" charset="0"/>
              </a:rPr>
              <a:t>)</a:t>
            </a:r>
          </a:p>
        </p:txBody>
      </p:sp>
      <p:sp>
        <p:nvSpPr>
          <p:cNvPr id="3" name="Slide Number Placeholder 2" descr="" title=""/>
          <p:cNvSpPr>
            <a:spLocks noGrp="1"/>
          </p:cNvSpPr>
          <p:nvPr>
            <p:ph type="sldNum" sz="quarter" idx="10"/>
          </p:nvPr>
        </p:nvSpPr>
        <p:spPr/>
        <p:txBody>
          <a:bodyPr/>
          <a:lstStyle/>
          <a:p>
            <a:fld id="{34FA03A8-A899-4F4B-90F4-924AC50DE6BC}" type="slidenum">
              <a:rPr lang="en-US" smtClean="0"/>
              <a:t>19</a:t>
            </a:fld>
            <a:endParaRPr lang="en-US" dirty="0"/>
          </a:p>
        </p:txBody>
      </p:sp>
    </p:spTree>
    <p:extLst>
      <p:ext uri="{BB962C8B-B14F-4D97-AF65-F5344CB8AC3E}">
        <p14:creationId xmlns:p14="http://schemas.microsoft.com/office/powerpoint/2010/main" val="1984004135"/>
      </p:ext>
    </p:extLst>
  </p:cSld>
  <p:clrMapOvr>
    <a:masterClrMapping/>
  </p:clrMapOvr>
</p:sld>
</file>

<file path=ppt/slides/slide2.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11266" name="Rectangle 2" descr="" title=""/>
          <p:cNvSpPr>
            <a:spLocks noGrp="1" noChangeArrowheads="1"/>
          </p:cNvSpPr>
          <p:nvPr>
            <p:ph idx="1"/>
          </p:nvPr>
        </p:nvSpPr>
        <p:spPr>
          <a:xfrm>
            <a:off x="0" y="742950"/>
            <a:ext cx="9144000" cy="3657600"/>
          </a:xfrm>
        </p:spPr>
        <p:txBody>
          <a:bodyPr/>
          <a:lstStyle/>
          <a:p>
            <a:pPr algn="ctr">
              <a:lnSpc>
                <a:spcPct val="80000"/>
              </a:lnSpc>
              <a:buFontTx/>
              <a:buNone/>
            </a:pPr>
            <a:endParaRPr lang="en-US" altLang="en-US" sz="825" dirty="0"/>
          </a:p>
          <a:p>
            <a:pPr algn="ctr">
              <a:lnSpc>
                <a:spcPct val="80000"/>
              </a:lnSpc>
              <a:buFontTx/>
              <a:buNone/>
            </a:pPr>
            <a:r>
              <a:rPr lang="en-US" altLang="en-US" sz="1800" b="1" dirty="0"/>
              <a:t>This is a public, non-confidential forum so please do not provide any confidential information.  </a:t>
            </a:r>
          </a:p>
          <a:p>
            <a:pPr algn="ctr">
              <a:lnSpc>
                <a:spcPct val="80000"/>
              </a:lnSpc>
              <a:buFontTx/>
              <a:buNone/>
            </a:pPr>
            <a:endParaRPr lang="en-US" altLang="en-US" sz="1800" b="1" dirty="0"/>
          </a:p>
          <a:p>
            <a:pPr algn="ctr">
              <a:lnSpc>
                <a:spcPct val="80000"/>
              </a:lnSpc>
              <a:buFontTx/>
              <a:buNone/>
            </a:pPr>
            <a:r>
              <a:rPr lang="en-US" altLang="en-US" sz="1800" b="1" dirty="0"/>
              <a:t>Questions asked will be answered in the hypothetical.</a:t>
            </a:r>
          </a:p>
          <a:p>
            <a:pPr algn="ctr">
              <a:lnSpc>
                <a:spcPct val="80000"/>
              </a:lnSpc>
              <a:buFontTx/>
              <a:buNone/>
            </a:pPr>
            <a:endParaRPr lang="en-US" altLang="en-US" sz="1800" b="1" dirty="0"/>
          </a:p>
          <a:p>
            <a:pPr algn="ctr">
              <a:lnSpc>
                <a:spcPct val="80000"/>
              </a:lnSpc>
              <a:buFontTx/>
              <a:buNone/>
            </a:pPr>
            <a:r>
              <a:rPr lang="en-US" altLang="en-US" sz="1800" b="1" dirty="0"/>
              <a:t>Information provided should not be construed as legal analysis, advice, or opinion on any specific facts or circumstances.  This seminar, discussion, and question and answer session is not intended to specifically address or answer any specific legal issues.   Please direct specific legal issues to your attorney for further consideration.</a:t>
            </a:r>
          </a:p>
          <a:p>
            <a:pPr algn="ctr">
              <a:lnSpc>
                <a:spcPct val="80000"/>
              </a:lnSpc>
              <a:buFontTx/>
              <a:buNone/>
            </a:pPr>
            <a:endParaRPr lang="en-US" altLang="en-US" sz="1800" b="1" dirty="0"/>
          </a:p>
        </p:txBody>
      </p:sp>
      <p:sp>
        <p:nvSpPr>
          <p:cNvPr id="2" name="Slide Number Placeholder 1" descr="" title=""/>
          <p:cNvSpPr>
            <a:spLocks noGrp="1"/>
          </p:cNvSpPr>
          <p:nvPr>
            <p:ph type="sldNum" sz="quarter" idx="10"/>
          </p:nvPr>
        </p:nvSpPr>
        <p:spPr/>
        <p:txBody>
          <a:bodyPr/>
          <a:lstStyle/>
          <a:p>
            <a:fld id="{34FA03A8-A899-4F4B-90F4-924AC50DE6BC}" type="slidenum">
              <a:rPr lang="en-US" smtClean="0"/>
              <a:t>2</a:t>
            </a:fld>
            <a:endParaRPr lang="en-US" dirty="0"/>
          </a:p>
        </p:txBody>
      </p:sp>
    </p:spTree>
    <p:extLst>
      <p:ext uri="{BB962C8B-B14F-4D97-AF65-F5344CB8AC3E}">
        <p14:creationId xmlns:p14="http://schemas.microsoft.com/office/powerpoint/2010/main" val="4177289206"/>
      </p:ext>
    </p:extLst>
  </p:cSld>
  <p:clrMapOvr>
    <a:masterClrMapping/>
  </p:clrMapOvr>
  <mc:AlternateContent xmlns:mc="http://schemas.openxmlformats.org/markup-compatibility/2006" xmlns:p14="http://schemas.microsoft.com/office/powerpoint/2010/main">
    <mc:Choice Requires="p14">
      <p:transition spd="slow" p14:dur="2000"/>
    </mc:Choice>
    <mc:Fallback>
      <p:transition spd="slow"/>
    </mc:Fallback>
  </mc:AlternateContent>
</p:sld>
</file>

<file path=ppt/slides/slide20.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p:cNvSpPr>
            <a:spLocks noGrp="1"/>
          </p:cNvSpPr>
          <p:nvPr>
            <p:ph type="title"/>
          </p:nvPr>
        </p:nvSpPr>
        <p:spPr>
          <a:xfrm>
            <a:off x="676018" y="438151"/>
            <a:ext cx="7934582" cy="390525"/>
          </a:xfrm>
          <a:solidFill>
            <a:schemeClr val="tx2">
              <a:lumMod val="50000"/>
            </a:schemeClr>
          </a:solidFill>
          <a:ln>
            <a:solidFill>
              <a:schemeClr val="accent1"/>
            </a:solidFill>
          </a:ln>
        </p:spPr>
        <p:txBody>
          <a:bodyPr vert="horz" lIns="640080" tIns="34290" rIns="68580" bIns="34290" rtlCol="0" anchor="ctr" anchorCtr="0">
            <a:noAutofit/>
          </a:bodyPr>
          <a:lstStyle/>
          <a:p>
            <a:r>
              <a:rPr lang="en-US" sz="2000" b="1" dirty="0">
                <a:solidFill>
                  <a:schemeClr val="bg1"/>
                </a:solidFill>
                <a:latin typeface="Bahnschrift" panose="020B0502040204020203" pitchFamily="34" charset="0"/>
              </a:rPr>
              <a:t>U.S. SANCTIONS PRIMER</a:t>
            </a:r>
          </a:p>
        </p:txBody>
      </p:sp>
      <p:sp>
        <p:nvSpPr>
          <p:cNvPr id="10" name="Title 1" descr="" title=""/>
          <p:cNvSpPr txBox="1">
            <a:spLocks/>
          </p:cNvSpPr>
          <p:nvPr/>
        </p:nvSpPr>
        <p:spPr>
          <a:xfrm>
            <a:off x="691259" y="842427"/>
            <a:ext cx="7919341" cy="357724"/>
          </a:xfrm>
          <a:prstGeom prst="rect">
            <a:avLst/>
          </a:prstGeom>
          <a:solidFill>
            <a:schemeClr val="accent1">
              <a:lumMod val="10000"/>
              <a:lumOff val="90000"/>
            </a:schemeClr>
          </a:solidFill>
          <a:ln>
            <a:noFill/>
          </a:ln>
        </p:spPr>
        <p:txBody>
          <a:bodyPr vert="horz" lIns="640080" tIns="45720" rIns="91440" bIns="45720" rtlCol="0" anchor="ctr" anchorCtr="0">
            <a:noAutofit/>
          </a:bodyPr>
          <a:lstStyle>
            <a:lvl1pPr algn="l" defTabSz="685800" rtl="0" eaLnBrk="1" latinLnBrk="0" hangingPunct="1">
              <a:spcBef>
                <a:spcPct val="0"/>
              </a:spcBef>
              <a:buNone/>
              <a:defRPr sz="3300" kern="1200">
                <a:solidFill>
                  <a:srgbClr val="983222"/>
                </a:solidFill>
                <a:latin typeface="+mj-lt"/>
                <a:ea typeface="+mj-ea"/>
                <a:cs typeface="+mj-cs"/>
              </a:defRPr>
            </a:lvl1pPr>
          </a:lstStyle>
          <a:p>
            <a:r>
              <a:rPr lang="en-US" sz="2000" b="1" dirty="0">
                <a:solidFill>
                  <a:schemeClr val="tx1"/>
                </a:solidFill>
                <a:latin typeface="Bahnschrift" panose="020B0502040204020203" pitchFamily="34" charset="0"/>
              </a:rPr>
              <a:t>Additional </a:t>
            </a:r>
            <a:r>
              <a:rPr lang="en-US" sz="2000" b="1" dirty="0" err="1">
                <a:solidFill>
                  <a:schemeClr val="tx1"/>
                </a:solidFill>
                <a:latin typeface="Bahnschrift" panose="020B0502040204020203" pitchFamily="34" charset="0"/>
              </a:rPr>
              <a:t>OFAC</a:t>
            </a:r>
            <a:r>
              <a:rPr lang="en-US" sz="2000" b="1" dirty="0">
                <a:solidFill>
                  <a:schemeClr val="tx1"/>
                </a:solidFill>
                <a:latin typeface="Bahnschrift" panose="020B0502040204020203" pitchFamily="34" charset="0"/>
              </a:rPr>
              <a:t> Concerns</a:t>
            </a:r>
          </a:p>
        </p:txBody>
      </p:sp>
      <p:sp>
        <p:nvSpPr>
          <p:cNvPr id="5" name="Rectangle 4" descr="" title=""/>
          <p:cNvSpPr/>
          <p:nvPr/>
        </p:nvSpPr>
        <p:spPr>
          <a:xfrm>
            <a:off x="914400" y="1414047"/>
            <a:ext cx="7210681" cy="3139321"/>
          </a:xfrm>
          <a:prstGeom prst="rect">
            <a:avLst/>
          </a:prstGeom>
        </p:spPr>
        <p:txBody>
          <a:bodyPr wrap="square">
            <a:spAutoFit/>
          </a:bodyPr>
          <a:lstStyle/>
          <a:p>
            <a:r>
              <a:rPr lang="en-US" sz="2200" b="1" dirty="0">
                <a:solidFill>
                  <a:schemeClr val="accent2"/>
                </a:solidFill>
                <a:latin typeface="Bahnschrift" panose="020B0502040204020203" pitchFamily="34" charset="0"/>
              </a:rPr>
              <a:t>U.S. Person Facilitation</a:t>
            </a:r>
          </a:p>
          <a:p>
            <a:pPr marL="342892" indent="-342892">
              <a:buFont typeface="Arial" panose="020B0604020202020204" pitchFamily="34" charset="0"/>
              <a:buChar char="•"/>
            </a:pPr>
            <a:r>
              <a:rPr lang="en-US" sz="2200" dirty="0">
                <a:latin typeface="Bahnschrift" panose="020B0502040204020203" pitchFamily="34" charset="0"/>
              </a:rPr>
              <a:t>Can’t do indirectly what you may not do directly</a:t>
            </a:r>
          </a:p>
          <a:p>
            <a:pPr marL="342892" indent="-342892">
              <a:buFont typeface="Arial" panose="020B0604020202020204" pitchFamily="34" charset="0"/>
              <a:buChar char="•"/>
            </a:pPr>
            <a:r>
              <a:rPr lang="en-US" sz="2200" dirty="0">
                <a:latin typeface="Bahnschrift" panose="020B0502040204020203" pitchFamily="34" charset="0"/>
              </a:rPr>
              <a:t>U.S. Persons also can’t “facilitate” prohibited activities</a:t>
            </a:r>
          </a:p>
          <a:p>
            <a:pPr marL="342892" indent="-342892">
              <a:buFont typeface="Arial" panose="020B0604020202020204" pitchFamily="34" charset="0"/>
              <a:buChar char="•"/>
            </a:pPr>
            <a:r>
              <a:rPr lang="en-US" sz="2200" dirty="0">
                <a:latin typeface="Bahnschrift" panose="020B0502040204020203" pitchFamily="34" charset="0"/>
              </a:rPr>
              <a:t>Can’t be involved in purchasing, selling, transporting, swapping, brokering, approving, financing, facilitating, or guaranteeing sanctioned business</a:t>
            </a:r>
          </a:p>
          <a:p>
            <a:pPr marL="685783" lvl="1" indent="-342892">
              <a:buFont typeface="Arial" panose="020B0604020202020204" pitchFamily="34" charset="0"/>
              <a:buChar char="•"/>
            </a:pPr>
            <a:r>
              <a:rPr lang="en-US" sz="2200" dirty="0">
                <a:latin typeface="Bahnschrift" panose="020B0502040204020203" pitchFamily="34" charset="0"/>
              </a:rPr>
              <a:t>E.g., receiving Iran-related inquiry and forwarding business opportunity to foreign parent</a:t>
            </a:r>
          </a:p>
        </p:txBody>
      </p:sp>
      <p:sp>
        <p:nvSpPr>
          <p:cNvPr id="3" name="Slide Number Placeholder 2" descr="" title=""/>
          <p:cNvSpPr>
            <a:spLocks noGrp="1"/>
          </p:cNvSpPr>
          <p:nvPr>
            <p:ph type="sldNum" sz="quarter" idx="10"/>
          </p:nvPr>
        </p:nvSpPr>
        <p:spPr/>
        <p:txBody>
          <a:bodyPr/>
          <a:lstStyle/>
          <a:p>
            <a:fld id="{34FA03A8-A899-4F4B-90F4-924AC50DE6BC}" type="slidenum">
              <a:rPr lang="en-US" smtClean="0"/>
              <a:t>20</a:t>
            </a:fld>
            <a:endParaRPr lang="en-US" dirty="0"/>
          </a:p>
        </p:txBody>
      </p:sp>
    </p:spTree>
    <p:extLst>
      <p:ext uri="{BB962C8B-B14F-4D97-AF65-F5344CB8AC3E}">
        <p14:creationId xmlns:p14="http://schemas.microsoft.com/office/powerpoint/2010/main" val="3761913782"/>
      </p:ext>
    </p:extLst>
  </p:cSld>
  <p:clrMapOvr>
    <a:masterClrMapping/>
  </p:clrMapOvr>
</p:sld>
</file>

<file path=ppt/slides/slide21.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p:cNvSpPr>
            <a:spLocks noGrp="1"/>
          </p:cNvSpPr>
          <p:nvPr>
            <p:ph type="title"/>
          </p:nvPr>
        </p:nvSpPr>
        <p:spPr>
          <a:xfrm>
            <a:off x="676018" y="438151"/>
            <a:ext cx="7934582" cy="390525"/>
          </a:xfrm>
          <a:solidFill>
            <a:schemeClr val="tx2">
              <a:lumMod val="50000"/>
            </a:schemeClr>
          </a:solidFill>
          <a:ln>
            <a:solidFill>
              <a:schemeClr val="accent1"/>
            </a:solidFill>
          </a:ln>
        </p:spPr>
        <p:txBody>
          <a:bodyPr vert="horz" lIns="640080" tIns="34290" rIns="68580" bIns="34290" rtlCol="0" anchor="ctr" anchorCtr="0">
            <a:noAutofit/>
          </a:bodyPr>
          <a:lstStyle/>
          <a:p>
            <a:r>
              <a:rPr lang="en-US" sz="2000" b="1" dirty="0">
                <a:solidFill>
                  <a:schemeClr val="bg1"/>
                </a:solidFill>
                <a:latin typeface="Bahnschrift" panose="020B0502040204020203" pitchFamily="34" charset="0"/>
              </a:rPr>
              <a:t>U.S. SANCTIONS PRIMER</a:t>
            </a:r>
          </a:p>
        </p:txBody>
      </p:sp>
      <p:sp>
        <p:nvSpPr>
          <p:cNvPr id="10" name="Title 1" descr="" title=""/>
          <p:cNvSpPr txBox="1">
            <a:spLocks/>
          </p:cNvSpPr>
          <p:nvPr/>
        </p:nvSpPr>
        <p:spPr>
          <a:xfrm>
            <a:off x="691259" y="842427"/>
            <a:ext cx="7919341" cy="357724"/>
          </a:xfrm>
          <a:prstGeom prst="rect">
            <a:avLst/>
          </a:prstGeom>
          <a:solidFill>
            <a:schemeClr val="accent1">
              <a:lumMod val="10000"/>
              <a:lumOff val="90000"/>
            </a:schemeClr>
          </a:solidFill>
          <a:ln>
            <a:noFill/>
          </a:ln>
        </p:spPr>
        <p:txBody>
          <a:bodyPr vert="horz" lIns="640080" tIns="45720" rIns="91440" bIns="45720" rtlCol="0" anchor="ctr" anchorCtr="0">
            <a:noAutofit/>
          </a:bodyPr>
          <a:lstStyle>
            <a:lvl1pPr algn="l" defTabSz="685800" rtl="0" eaLnBrk="1" latinLnBrk="0" hangingPunct="1">
              <a:spcBef>
                <a:spcPct val="0"/>
              </a:spcBef>
              <a:buNone/>
              <a:defRPr sz="3300" kern="1200">
                <a:solidFill>
                  <a:srgbClr val="983222"/>
                </a:solidFill>
                <a:latin typeface="+mj-lt"/>
                <a:ea typeface="+mj-ea"/>
                <a:cs typeface="+mj-cs"/>
              </a:defRPr>
            </a:lvl1pPr>
          </a:lstStyle>
          <a:p>
            <a:r>
              <a:rPr lang="en-US" sz="2000" b="1" dirty="0">
                <a:solidFill>
                  <a:schemeClr val="tx1"/>
                </a:solidFill>
                <a:latin typeface="Bahnschrift" panose="020B0502040204020203" pitchFamily="34" charset="0"/>
              </a:rPr>
              <a:t>Additional </a:t>
            </a:r>
            <a:r>
              <a:rPr lang="en-US" sz="2000" b="1" dirty="0" err="1">
                <a:solidFill>
                  <a:schemeClr val="tx1"/>
                </a:solidFill>
                <a:latin typeface="Bahnschrift" panose="020B0502040204020203" pitchFamily="34" charset="0"/>
              </a:rPr>
              <a:t>OFAC</a:t>
            </a:r>
            <a:r>
              <a:rPr lang="en-US" sz="2000" b="1" dirty="0">
                <a:solidFill>
                  <a:schemeClr val="tx1"/>
                </a:solidFill>
                <a:latin typeface="Bahnschrift" panose="020B0502040204020203" pitchFamily="34" charset="0"/>
              </a:rPr>
              <a:t> Concerns</a:t>
            </a:r>
          </a:p>
        </p:txBody>
      </p:sp>
      <p:sp>
        <p:nvSpPr>
          <p:cNvPr id="5" name="Rectangle 4" descr="" title=""/>
          <p:cNvSpPr/>
          <p:nvPr/>
        </p:nvSpPr>
        <p:spPr>
          <a:xfrm>
            <a:off x="304801" y="1428751"/>
            <a:ext cx="6220081" cy="3046988"/>
          </a:xfrm>
          <a:prstGeom prst="rect">
            <a:avLst/>
          </a:prstGeom>
        </p:spPr>
        <p:txBody>
          <a:bodyPr wrap="square">
            <a:spAutoFit/>
          </a:bodyPr>
          <a:lstStyle/>
          <a:p>
            <a:r>
              <a:rPr lang="en-US" sz="1600" b="1" dirty="0">
                <a:latin typeface="Bahnschrift" panose="020B0502040204020203" pitchFamily="34" charset="0"/>
              </a:rPr>
              <a:t>Secondary sanctions </a:t>
            </a:r>
            <a:r>
              <a:rPr lang="en-US" sz="1600" dirty="0">
                <a:latin typeface="Bahnschrift" panose="020B0502040204020203" pitchFamily="34" charset="0"/>
              </a:rPr>
              <a:t>are generally directed toward non-U.S. persons for specified conduct occurring outside of U.S. jurisdiction.  Such conduct is </a:t>
            </a:r>
            <a:r>
              <a:rPr lang="en-US" sz="1600" dirty="0" err="1">
                <a:latin typeface="Bahnschrift" panose="020B0502040204020203" pitchFamily="34" charset="0"/>
              </a:rPr>
              <a:t>sanctionable</a:t>
            </a:r>
            <a:r>
              <a:rPr lang="en-US" sz="1600" dirty="0">
                <a:latin typeface="Bahnschrift" panose="020B0502040204020203" pitchFamily="34" charset="0"/>
              </a:rPr>
              <a:t> and non-U.S. persons who engage in such conduct may themselves be sanctioned by the United States.  </a:t>
            </a:r>
          </a:p>
          <a:p>
            <a:pPr marL="285743" indent="-285743">
              <a:buFont typeface="Arial" panose="020B0604020202020204" pitchFamily="34" charset="0"/>
              <a:buChar char="•"/>
            </a:pPr>
            <a:r>
              <a:rPr lang="en-US" sz="1600" dirty="0">
                <a:latin typeface="Bahnschrift" panose="020B0502040204020203" pitchFamily="34" charset="0"/>
              </a:rPr>
              <a:t>In effect, these secondary sanctions often force a choice between doing business with Iran and doing business with the United States.  </a:t>
            </a:r>
          </a:p>
          <a:p>
            <a:pPr marL="628634" lvl="1" indent="-285743">
              <a:buFont typeface="Arial" panose="020B0604020202020204" pitchFamily="34" charset="0"/>
              <a:buChar char="•"/>
            </a:pPr>
            <a:r>
              <a:rPr lang="en-US" sz="1600" dirty="0">
                <a:latin typeface="Bahnschrift" panose="020B0502040204020203" pitchFamily="34" charset="0"/>
              </a:rPr>
              <a:t>E.g., transactions supporting Iran’s automotive sector subject to secondary sanctions</a:t>
            </a:r>
          </a:p>
          <a:p>
            <a:pPr marL="628634" lvl="1" indent="-285743">
              <a:buFont typeface="Arial" panose="020B0604020202020204" pitchFamily="34" charset="0"/>
              <a:buChar char="•"/>
            </a:pPr>
            <a:r>
              <a:rPr lang="en-US" sz="1600" dirty="0">
                <a:latin typeface="Bahnschrift" panose="020B0502040204020203" pitchFamily="34" charset="0"/>
              </a:rPr>
              <a:t>Could affect foreign parent companies and foreign affiliates</a:t>
            </a:r>
          </a:p>
        </p:txBody>
      </p:sp>
      <p:pic>
        <p:nvPicPr>
          <p:cNvPr id="11266" name="Picture 2" descr="" tit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8775" y="2001332"/>
            <a:ext cx="1901825" cy="190182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descr="" title=""/>
          <p:cNvSpPr>
            <a:spLocks noGrp="1"/>
          </p:cNvSpPr>
          <p:nvPr>
            <p:ph type="sldNum" sz="quarter" idx="10"/>
          </p:nvPr>
        </p:nvSpPr>
        <p:spPr/>
        <p:txBody>
          <a:bodyPr/>
          <a:lstStyle/>
          <a:p>
            <a:fld id="{34FA03A8-A899-4F4B-90F4-924AC50DE6BC}" type="slidenum">
              <a:rPr lang="en-US" smtClean="0"/>
              <a:t>21</a:t>
            </a:fld>
            <a:endParaRPr lang="en-US" dirty="0"/>
          </a:p>
        </p:txBody>
      </p:sp>
    </p:spTree>
    <p:extLst>
      <p:ext uri="{BB962C8B-B14F-4D97-AF65-F5344CB8AC3E}">
        <p14:creationId xmlns:p14="http://schemas.microsoft.com/office/powerpoint/2010/main" val="503548925"/>
      </p:ext>
    </p:extLst>
  </p:cSld>
  <p:clrMapOvr>
    <a:masterClrMapping/>
  </p:clrMapOvr>
</p:sld>
</file>

<file path=ppt/slides/slide2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p:cNvSpPr>
            <a:spLocks noGrp="1"/>
          </p:cNvSpPr>
          <p:nvPr>
            <p:ph type="title"/>
          </p:nvPr>
        </p:nvSpPr>
        <p:spPr/>
        <p:txBody>
          <a:bodyPr>
            <a:noAutofit/>
          </a:bodyPr>
          <a:lstStyle/>
          <a:p>
            <a:r>
              <a:rPr lang="en-US" sz="2700" dirty="0">
                <a:latin typeface="Bahnschrift" panose="020B0502040204020203" pitchFamily="34" charset="0"/>
                <a:cs typeface="Helvetica" panose="020B0604020202020204" pitchFamily="34" charset="0"/>
              </a:rPr>
              <a:t>Increasing Complexity </a:t>
            </a:r>
            <a:r>
              <a:rPr lang="en-US" sz="2700" dirty="0" smtClean="0">
                <a:latin typeface="Bahnschrift" panose="020B0502040204020203" pitchFamily="34" charset="0"/>
                <a:cs typeface="Helvetica" panose="020B0604020202020204" pitchFamily="34" charset="0"/>
              </a:rPr>
              <a:t>dealing with </a:t>
            </a:r>
            <a:r>
              <a:rPr lang="en-US" sz="2700" dirty="0">
                <a:latin typeface="Bahnschrift" panose="020B0502040204020203" pitchFamily="34" charset="0"/>
                <a:cs typeface="Helvetica" panose="020B0604020202020204" pitchFamily="34" charset="0"/>
              </a:rPr>
              <a:t>Russia</a:t>
            </a:r>
          </a:p>
        </p:txBody>
      </p:sp>
      <p:graphicFrame>
        <p:nvGraphicFramePr>
          <p:cNvPr id="4" name="Content Placeholder 3" descr="" title=""/>
          <p:cNvGraphicFramePr>
            <a:graphicFrameLocks noGrp="1"/>
          </p:cNvGraphicFramePr>
          <p:nvPr>
            <p:ph idx="1"/>
            <p:extLst/>
          </p:nvPr>
        </p:nvGraphicFramePr>
        <p:xfrm>
          <a:off x="990600" y="1504950"/>
          <a:ext cx="6553200" cy="2971800"/>
        </p:xfrm>
        <a:graphic>
          <a:graphicData uri="http://schemas.openxmlformats.org/drawingml/2006/table">
            <a:tbl>
              <a:tblPr firstRow="1" bandRow="1">
                <a:tableStyleId>{21E4AEA4-8DFA-4A89-87EB-49C32662AFE0}</a:tableStyleId>
              </a:tblPr>
              <a:tblGrid>
                <a:gridCol w="2720196">
                  <a:extLst>
                    <a:ext uri="{9D8B030D-6E8A-4147-A177-3AD203B41FA5}">
                      <a16:colId xmlns:a16="http://schemas.microsoft.com/office/drawing/2014/main" val="235307488"/>
                    </a:ext>
                  </a:extLst>
                </a:gridCol>
                <a:gridCol w="3833004">
                  <a:extLst>
                    <a:ext uri="{9D8B030D-6E8A-4147-A177-3AD203B41FA5}">
                      <a16:colId xmlns:a16="http://schemas.microsoft.com/office/drawing/2014/main" val="2554338222"/>
                    </a:ext>
                  </a:extLst>
                </a:gridCol>
              </a:tblGrid>
              <a:tr h="419475">
                <a:tc gridSpan="2">
                  <a:txBody>
                    <a:bodyPr/>
                    <a:lstStyle/>
                    <a:p>
                      <a:r>
                        <a:rPr lang="en-US" sz="1200" dirty="0" smtClean="0">
                          <a:latin typeface="Bahnschrift" panose="020B0502040204020203" pitchFamily="34" charset="0"/>
                        </a:rPr>
                        <a:t>Examples of Unique Targeted Restrictions for Russia</a:t>
                      </a:r>
                      <a:endParaRPr lang="en-US" sz="1200" dirty="0">
                        <a:latin typeface="Bahnschrift" panose="020B0502040204020203" pitchFamily="34" charset="0"/>
                      </a:endParaRPr>
                    </a:p>
                  </a:txBody>
                  <a:tcPr marL="68580" marR="68580" marT="34290" marB="34290"/>
                </a:tc>
                <a:tc hMerge="1">
                  <a:txBody>
                    <a:bodyPr/>
                    <a:lstStyle/>
                    <a:p>
                      <a:endParaRPr lang="en-US" dirty="0"/>
                    </a:p>
                  </a:txBody>
                  <a:tcPr/>
                </a:tc>
                <a:extLst>
                  <a:ext uri="{0D108BD9-81ED-4DB2-BD59-A6C34878D82A}">
                    <a16:rowId xmlns:a16="http://schemas.microsoft.com/office/drawing/2014/main" val="4110909774"/>
                  </a:ext>
                </a:extLst>
              </a:tr>
              <a:tr h="869185">
                <a:tc>
                  <a:txBody>
                    <a:bodyPr/>
                    <a:lstStyle/>
                    <a:p>
                      <a:r>
                        <a:rPr lang="en-US" sz="1200" dirty="0" smtClean="0">
                          <a:latin typeface="Bahnschrift" panose="020B0502040204020203" pitchFamily="34" charset="0"/>
                        </a:rPr>
                        <a:t>Ban on U.S. Person Services</a:t>
                      </a:r>
                      <a:r>
                        <a:rPr lang="en-US" sz="1200" baseline="0" dirty="0" smtClean="0">
                          <a:latin typeface="Bahnschrift" panose="020B0502040204020203" pitchFamily="34" charset="0"/>
                        </a:rPr>
                        <a:t> to Russia (Wherever Located, Even in EU)</a:t>
                      </a:r>
                      <a:endParaRPr lang="en-US" sz="1200" dirty="0">
                        <a:latin typeface="Bahnschrift" panose="020B0502040204020203" pitchFamily="34" charset="0"/>
                      </a:endParaRPr>
                    </a:p>
                  </a:txBody>
                  <a:tcPr marL="68580" marR="68580" marT="34290" marB="34290"/>
                </a:tc>
                <a:tc>
                  <a:txBody>
                    <a:bodyPr/>
                    <a:lstStyle/>
                    <a:p>
                      <a:r>
                        <a:rPr lang="en-US" sz="1200" dirty="0" smtClean="0">
                          <a:latin typeface="Bahnschrift" panose="020B0502040204020203" pitchFamily="34" charset="0"/>
                        </a:rPr>
                        <a:t>Accounting, trust and</a:t>
                      </a:r>
                      <a:r>
                        <a:rPr lang="en-US" sz="1200" baseline="0" dirty="0" smtClean="0">
                          <a:latin typeface="Bahnschrift" panose="020B0502040204020203" pitchFamily="34" charset="0"/>
                        </a:rPr>
                        <a:t> corporation formation, management consulting, quantum computing, architecture, engineering</a:t>
                      </a:r>
                      <a:endParaRPr lang="en-US" sz="1200" dirty="0">
                        <a:latin typeface="Bahnschrift" panose="020B0502040204020203" pitchFamily="34" charset="0"/>
                      </a:endParaRPr>
                    </a:p>
                  </a:txBody>
                  <a:tcPr marL="68580" marR="68580" marT="34290" marB="34290"/>
                </a:tc>
                <a:extLst>
                  <a:ext uri="{0D108BD9-81ED-4DB2-BD59-A6C34878D82A}">
                    <a16:rowId xmlns:a16="http://schemas.microsoft.com/office/drawing/2014/main" val="485120762"/>
                  </a:ext>
                </a:extLst>
              </a:tr>
              <a:tr h="1683140">
                <a:tc>
                  <a:txBody>
                    <a:bodyPr/>
                    <a:lstStyle/>
                    <a:p>
                      <a:r>
                        <a:rPr lang="en-US" sz="1200" dirty="0" smtClean="0">
                          <a:latin typeface="Bahnschrift" panose="020B0502040204020203" pitchFamily="34" charset="0"/>
                        </a:rPr>
                        <a:t>License Requirement for U.S. Variety</a:t>
                      </a:r>
                      <a:r>
                        <a:rPr lang="en-US" sz="1200" baseline="0" dirty="0" smtClean="0">
                          <a:latin typeface="Bahnschrift" panose="020B0502040204020203" pitchFamily="34" charset="0"/>
                        </a:rPr>
                        <a:t> of Items “Subject to the EAR”</a:t>
                      </a:r>
                      <a:endParaRPr lang="en-US" sz="1200" dirty="0">
                        <a:latin typeface="Bahnschrift" panose="020B0502040204020203" pitchFamily="34" charset="0"/>
                      </a:endParaRPr>
                    </a:p>
                  </a:txBody>
                  <a:tcPr marL="68580" marR="68580" marT="34290" marB="34290"/>
                </a:tc>
                <a:tc>
                  <a:txBody>
                    <a:bodyPr/>
                    <a:lstStyle/>
                    <a:p>
                      <a:r>
                        <a:rPr lang="en-US" sz="1200" dirty="0" smtClean="0">
                          <a:latin typeface="Bahnschrift" panose="020B0502040204020203" pitchFamily="34" charset="0"/>
                        </a:rPr>
                        <a:t>Includes even many</a:t>
                      </a:r>
                      <a:r>
                        <a:rPr lang="en-US" sz="1200" baseline="0" dirty="0" smtClean="0">
                          <a:latin typeface="Bahnschrift" panose="020B0502040204020203" pitchFamily="34" charset="0"/>
                        </a:rPr>
                        <a:t> low-level consumer goods and “luxury goods” (vehicles, apparel, art, jewelry, etc.)</a:t>
                      </a:r>
                    </a:p>
                    <a:p>
                      <a:r>
                        <a:rPr lang="en-US" sz="1200" baseline="0" dirty="0" smtClean="0">
                          <a:latin typeface="Bahnschrift" panose="020B0502040204020203" pitchFamily="34" charset="0"/>
                        </a:rPr>
                        <a:t>Includes high-tech items such as navigation/avionics, encryption items/telecom, electronics</a:t>
                      </a:r>
                    </a:p>
                    <a:p>
                      <a:r>
                        <a:rPr lang="en-US" sz="1200" dirty="0" smtClean="0">
                          <a:latin typeface="Bahnschrift" panose="020B0502040204020203" pitchFamily="34" charset="0"/>
                        </a:rPr>
                        <a:t>Unique </a:t>
                      </a:r>
                      <a:r>
                        <a:rPr lang="en-US" sz="1200" baseline="0" dirty="0" smtClean="0">
                          <a:latin typeface="Bahnschrift" panose="020B0502040204020203" pitchFamily="34" charset="0"/>
                        </a:rPr>
                        <a:t>rules concerning U.S. content and technology/software used in production</a:t>
                      </a:r>
                      <a:endParaRPr lang="en-US" sz="1200" dirty="0">
                        <a:latin typeface="Bahnschrift" panose="020B0502040204020203" pitchFamily="34" charset="0"/>
                      </a:endParaRPr>
                    </a:p>
                  </a:txBody>
                  <a:tcPr marL="68580" marR="68580" marT="34290" marB="34290"/>
                </a:tc>
                <a:extLst>
                  <a:ext uri="{0D108BD9-81ED-4DB2-BD59-A6C34878D82A}">
                    <a16:rowId xmlns:a16="http://schemas.microsoft.com/office/drawing/2014/main" val="1036153525"/>
                  </a:ext>
                </a:extLst>
              </a:tr>
            </a:tbl>
          </a:graphicData>
        </a:graphic>
      </p:graphicFrame>
    </p:spTree>
    <p:extLst>
      <p:ext uri="{BB962C8B-B14F-4D97-AF65-F5344CB8AC3E}">
        <p14:creationId xmlns:p14="http://schemas.microsoft.com/office/powerpoint/2010/main" val="3457331732"/>
      </p:ext>
    </p:extLst>
  </p:cSld>
  <p:clrMapOvr>
    <a:masterClrMapping/>
  </p:clrMapOvr>
</p:sld>
</file>

<file path=ppt/slides/slide23.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p:cNvSpPr>
            <a:spLocks noGrp="1"/>
          </p:cNvSpPr>
          <p:nvPr>
            <p:ph type="title"/>
          </p:nvPr>
        </p:nvSpPr>
        <p:spPr/>
        <p:txBody>
          <a:bodyPr>
            <a:normAutofit/>
          </a:bodyPr>
          <a:lstStyle/>
          <a:p>
            <a:r>
              <a:rPr lang="en-US" dirty="0">
                <a:latin typeface="Bahnschrift" panose="020B0502040204020203" pitchFamily="34" charset="0"/>
                <a:cs typeface="Helvetica" panose="020B0604020202020204" pitchFamily="34" charset="0"/>
              </a:rPr>
              <a:t>Increasing Complexity </a:t>
            </a:r>
            <a:r>
              <a:rPr lang="en-US" dirty="0" smtClean="0">
                <a:latin typeface="Bahnschrift" panose="020B0502040204020203" pitchFamily="34" charset="0"/>
                <a:cs typeface="Helvetica" panose="020B0604020202020204" pitchFamily="34" charset="0"/>
              </a:rPr>
              <a:t>dealing </a:t>
            </a:r>
            <a:r>
              <a:rPr lang="en-US" dirty="0">
                <a:latin typeface="Bahnschrift" panose="020B0502040204020203" pitchFamily="34" charset="0"/>
                <a:cs typeface="Helvetica" panose="020B0604020202020204" pitchFamily="34" charset="0"/>
              </a:rPr>
              <a:t>with Russia</a:t>
            </a:r>
            <a:endParaRPr lang="en-US" dirty="0">
              <a:latin typeface="Bahnschrift" panose="020B0502040204020203" pitchFamily="34" charset="0"/>
            </a:endParaRPr>
          </a:p>
        </p:txBody>
      </p:sp>
      <p:sp>
        <p:nvSpPr>
          <p:cNvPr id="3" name="Content Placeholder 2" descr="" title=""/>
          <p:cNvSpPr>
            <a:spLocks noGrp="1"/>
          </p:cNvSpPr>
          <p:nvPr>
            <p:ph idx="1"/>
          </p:nvPr>
        </p:nvSpPr>
        <p:spPr/>
        <p:txBody>
          <a:bodyPr>
            <a:normAutofit fontScale="92500" lnSpcReduction="20000"/>
          </a:bodyPr>
          <a:lstStyle/>
          <a:p>
            <a:pPr marL="0" indent="0">
              <a:buNone/>
            </a:pPr>
            <a:r>
              <a:rPr lang="en-US" dirty="0">
                <a:latin typeface="Bahnschrift" panose="020B0502040204020203" pitchFamily="34" charset="0"/>
                <a:cs typeface="Calibri Light" panose="020F0302020204030204" pitchFamily="34" charset="0"/>
              </a:rPr>
              <a:t>Ban on New Investments in Russia</a:t>
            </a:r>
          </a:p>
          <a:p>
            <a:pPr marL="700087" lvl="1" indent="-457200">
              <a:buFont typeface="Arial" panose="020B0604020202020204" pitchFamily="34" charset="0"/>
              <a:buChar char="•"/>
            </a:pPr>
            <a:r>
              <a:rPr lang="en-US" sz="2400" dirty="0">
                <a:latin typeface="Bahnschrift" panose="020B0502040204020203" pitchFamily="34" charset="0"/>
                <a:cs typeface="Calibri Light" panose="020F0302020204030204" pitchFamily="34" charset="0"/>
              </a:rPr>
              <a:t>Prohibits </a:t>
            </a:r>
            <a:r>
              <a:rPr lang="en-US" sz="2400" i="1" dirty="0">
                <a:latin typeface="Bahnschrift" panose="020B0502040204020203" pitchFamily="34" charset="0"/>
                <a:cs typeface="Calibri Light" panose="020F0302020204030204" pitchFamily="34" charset="0"/>
              </a:rPr>
              <a:t>any</a:t>
            </a:r>
            <a:r>
              <a:rPr lang="en-US" sz="2400" dirty="0">
                <a:latin typeface="Bahnschrift" panose="020B0502040204020203" pitchFamily="34" charset="0"/>
                <a:cs typeface="Calibri Light" panose="020F0302020204030204" pitchFamily="34" charset="0"/>
              </a:rPr>
              <a:t> new investment in Russia by a U.S. person, wherever located</a:t>
            </a:r>
          </a:p>
          <a:p>
            <a:pPr marL="700087" lvl="1" indent="-457200">
              <a:buFont typeface="Arial" panose="020B0604020202020204" pitchFamily="34" charset="0"/>
              <a:buChar char="•"/>
            </a:pPr>
            <a:r>
              <a:rPr lang="en-US" sz="2400" dirty="0">
                <a:latin typeface="Bahnschrift" panose="020B0502040204020203" pitchFamily="34" charset="0"/>
                <a:cs typeface="Calibri Light" panose="020F0302020204030204" pitchFamily="34" charset="0"/>
              </a:rPr>
              <a:t>“Investment” defined as commitment of capital or other assets for the purpose of generating returns or appreciation.</a:t>
            </a:r>
          </a:p>
          <a:p>
            <a:pPr marL="700087" lvl="1" indent="-457200">
              <a:buFont typeface="Arial" panose="020B0604020202020204" pitchFamily="34" charset="0"/>
              <a:buChar char="•"/>
            </a:pPr>
            <a:r>
              <a:rPr lang="en-US" sz="2400" dirty="0">
                <a:latin typeface="Bahnschrift" panose="020B0502040204020203" pitchFamily="34" charset="0"/>
                <a:cs typeface="Calibri Light" panose="020F0302020204030204" pitchFamily="34" charset="0"/>
              </a:rPr>
              <a:t>“New” means commitments made after April 6, 2022, and includes a party exercising its rights under an agreement made prior to the Order</a:t>
            </a:r>
          </a:p>
          <a:p>
            <a:pPr marL="585787" lvl="1" indent="-342900">
              <a:buFont typeface="Arial" panose="020B0604020202020204" pitchFamily="34" charset="0"/>
              <a:buChar char="•"/>
            </a:pPr>
            <a:r>
              <a:rPr lang="en-US" sz="2400" dirty="0">
                <a:latin typeface="Bahnschrift" panose="020B0502040204020203" pitchFamily="34" charset="0"/>
                <a:cs typeface="Calibri Light" panose="020F0302020204030204" pitchFamily="34" charset="0"/>
              </a:rPr>
              <a:t>  Not limited by industry sector</a:t>
            </a:r>
          </a:p>
          <a:p>
            <a:endParaRPr lang="en-US" dirty="0"/>
          </a:p>
        </p:txBody>
      </p:sp>
      <p:sp>
        <p:nvSpPr>
          <p:cNvPr id="4" name="Slide Number Placeholder 3" descr="" title=""/>
          <p:cNvSpPr>
            <a:spLocks noGrp="1"/>
          </p:cNvSpPr>
          <p:nvPr>
            <p:ph type="sldNum" sz="quarter" idx="10"/>
          </p:nvPr>
        </p:nvSpPr>
        <p:spPr/>
        <p:txBody>
          <a:bodyPr/>
          <a:lstStyle/>
          <a:p>
            <a:fld id="{34FA03A8-A899-4F4B-90F4-924AC50DE6BC}" type="slidenum">
              <a:rPr lang="en-US" smtClean="0"/>
              <a:t>23</a:t>
            </a:fld>
            <a:endParaRPr lang="en-US" dirty="0"/>
          </a:p>
        </p:txBody>
      </p:sp>
    </p:spTree>
    <p:extLst>
      <p:ext uri="{BB962C8B-B14F-4D97-AF65-F5344CB8AC3E}">
        <p14:creationId xmlns:p14="http://schemas.microsoft.com/office/powerpoint/2010/main" val="290020705"/>
      </p:ext>
    </p:extLst>
  </p:cSld>
  <p:clrMapOvr>
    <a:masterClrMapping/>
  </p:clrMapOvr>
</p:sld>
</file>

<file path=ppt/slides/slide24.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p:cNvSpPr>
            <a:spLocks noGrp="1"/>
          </p:cNvSpPr>
          <p:nvPr>
            <p:ph type="title"/>
          </p:nvPr>
        </p:nvSpPr>
        <p:spPr>
          <a:xfrm>
            <a:off x="676018" y="438151"/>
            <a:ext cx="7934582" cy="390525"/>
          </a:xfrm>
          <a:solidFill>
            <a:schemeClr val="tx2">
              <a:lumMod val="50000"/>
            </a:schemeClr>
          </a:solidFill>
          <a:ln>
            <a:solidFill>
              <a:schemeClr val="accent1"/>
            </a:solidFill>
          </a:ln>
        </p:spPr>
        <p:txBody>
          <a:bodyPr vert="horz" lIns="640080" tIns="34290" rIns="68580" bIns="34290" rtlCol="0" anchor="ctr" anchorCtr="0">
            <a:noAutofit/>
          </a:bodyPr>
          <a:lstStyle/>
          <a:p>
            <a:r>
              <a:rPr lang="en-US" sz="2000" b="1" dirty="0">
                <a:solidFill>
                  <a:schemeClr val="bg1"/>
                </a:solidFill>
                <a:latin typeface="Bahnschrift" panose="020B0502040204020203" pitchFamily="34" charset="0"/>
              </a:rPr>
              <a:t>EAR AND </a:t>
            </a:r>
            <a:r>
              <a:rPr lang="en-US" sz="2000" b="1" dirty="0" err="1">
                <a:solidFill>
                  <a:schemeClr val="bg1"/>
                </a:solidFill>
                <a:latin typeface="Bahnschrift" panose="020B0502040204020203" pitchFamily="34" charset="0"/>
              </a:rPr>
              <a:t>OFAC</a:t>
            </a:r>
            <a:r>
              <a:rPr lang="en-US" sz="2000" b="1" dirty="0">
                <a:solidFill>
                  <a:schemeClr val="bg1"/>
                </a:solidFill>
                <a:latin typeface="Bahnschrift" panose="020B0502040204020203" pitchFamily="34" charset="0"/>
              </a:rPr>
              <a:t> – WHAT COUNTRIES TO WATCH</a:t>
            </a:r>
          </a:p>
        </p:txBody>
      </p:sp>
      <p:sp>
        <p:nvSpPr>
          <p:cNvPr id="10" name="Title 1" descr="" title=""/>
          <p:cNvSpPr txBox="1">
            <a:spLocks/>
          </p:cNvSpPr>
          <p:nvPr/>
        </p:nvSpPr>
        <p:spPr>
          <a:xfrm>
            <a:off x="691260" y="828675"/>
            <a:ext cx="7919341" cy="357724"/>
          </a:xfrm>
          <a:prstGeom prst="rect">
            <a:avLst/>
          </a:prstGeom>
          <a:solidFill>
            <a:schemeClr val="accent1">
              <a:lumMod val="10000"/>
              <a:lumOff val="90000"/>
            </a:schemeClr>
          </a:solidFill>
          <a:ln>
            <a:noFill/>
          </a:ln>
        </p:spPr>
        <p:txBody>
          <a:bodyPr vert="horz" lIns="640080" tIns="45720" rIns="91440" bIns="45720" rtlCol="0" anchor="ctr" anchorCtr="0">
            <a:noAutofit/>
          </a:bodyPr>
          <a:lstStyle>
            <a:lvl1pPr algn="l" defTabSz="685800" rtl="0" eaLnBrk="1" latinLnBrk="0" hangingPunct="1">
              <a:spcBef>
                <a:spcPct val="0"/>
              </a:spcBef>
              <a:buNone/>
              <a:defRPr sz="3300" kern="1200">
                <a:solidFill>
                  <a:srgbClr val="983222"/>
                </a:solidFill>
                <a:latin typeface="+mj-lt"/>
                <a:ea typeface="+mj-ea"/>
                <a:cs typeface="+mj-cs"/>
              </a:defRPr>
            </a:lvl1pPr>
          </a:lstStyle>
          <a:p>
            <a:r>
              <a:rPr lang="en-US" sz="2000" b="1" dirty="0">
                <a:solidFill>
                  <a:schemeClr val="tx1"/>
                </a:solidFill>
                <a:latin typeface="Bahnschrift" panose="020B0502040204020203" pitchFamily="34" charset="0"/>
              </a:rPr>
              <a:t>Putting It All Together – The Russia Example</a:t>
            </a:r>
          </a:p>
        </p:txBody>
      </p:sp>
      <p:sp>
        <p:nvSpPr>
          <p:cNvPr id="8" name="Rectangle 7" descr="" title=""/>
          <p:cNvSpPr/>
          <p:nvPr/>
        </p:nvSpPr>
        <p:spPr>
          <a:xfrm>
            <a:off x="462658" y="1276351"/>
            <a:ext cx="8376542" cy="3093154"/>
          </a:xfrm>
          <a:prstGeom prst="rect">
            <a:avLst/>
          </a:prstGeom>
        </p:spPr>
        <p:txBody>
          <a:bodyPr wrap="square">
            <a:spAutoFit/>
          </a:bodyPr>
          <a:lstStyle/>
          <a:p>
            <a:pPr marL="285743" indent="-285743">
              <a:buFont typeface="Arial" panose="020B0604020202020204" pitchFamily="34" charset="0"/>
              <a:buChar char="•"/>
            </a:pPr>
            <a:r>
              <a:rPr lang="en-US" sz="1500" b="1" dirty="0">
                <a:latin typeface="Bahnschrift" panose="020B0502040204020203" pitchFamily="34" charset="0"/>
              </a:rPr>
              <a:t>Not Comprehensively Embargoed But Multiple Relevant Programs to Review</a:t>
            </a:r>
          </a:p>
          <a:p>
            <a:pPr marL="628643" lvl="1" indent="-285743">
              <a:buFont typeface="Arial" panose="020B0604020202020204" pitchFamily="34" charset="0"/>
              <a:buChar char="•"/>
            </a:pPr>
            <a:r>
              <a:rPr lang="en-US" sz="1500" dirty="0">
                <a:latin typeface="Bahnschrift" panose="020B0502040204020203" pitchFamily="34" charset="0"/>
              </a:rPr>
              <a:t>Ukraine-/Russia-Related Sanctions Program</a:t>
            </a:r>
          </a:p>
          <a:p>
            <a:pPr marL="628643" lvl="1" indent="-285743">
              <a:buFont typeface="Arial" panose="020B0604020202020204" pitchFamily="34" charset="0"/>
              <a:buChar char="•"/>
            </a:pPr>
            <a:r>
              <a:rPr lang="en-US" sz="1500" dirty="0">
                <a:latin typeface="Bahnschrift" panose="020B0502040204020203" pitchFamily="34" charset="0"/>
              </a:rPr>
              <a:t>Russian Harmful Foreign Activities Sanctions Program</a:t>
            </a:r>
          </a:p>
          <a:p>
            <a:pPr marL="628643" lvl="1" indent="-285743">
              <a:buFont typeface="Arial" panose="020B0604020202020204" pitchFamily="34" charset="0"/>
              <a:buChar char="•"/>
            </a:pPr>
            <a:r>
              <a:rPr lang="en-US" sz="1500" dirty="0" err="1">
                <a:latin typeface="Bahnschrift" panose="020B0502040204020203" pitchFamily="34" charset="0"/>
              </a:rPr>
              <a:t>Magnitsky</a:t>
            </a:r>
            <a:r>
              <a:rPr lang="en-US" sz="1500" dirty="0">
                <a:latin typeface="Bahnschrift" panose="020B0502040204020203" pitchFamily="34" charset="0"/>
              </a:rPr>
              <a:t> Sanctions</a:t>
            </a:r>
          </a:p>
          <a:p>
            <a:pPr marL="628643" lvl="1" indent="-285743">
              <a:buFont typeface="Arial" panose="020B0604020202020204" pitchFamily="34" charset="0"/>
              <a:buChar char="•"/>
            </a:pPr>
            <a:r>
              <a:rPr lang="en-US" sz="1500" dirty="0">
                <a:latin typeface="Bahnschrift" panose="020B0502040204020203" pitchFamily="34" charset="0"/>
              </a:rPr>
              <a:t>Countering America's Adversaries Through Sanctions Act of 2017 (</a:t>
            </a:r>
            <a:r>
              <a:rPr lang="en-US" sz="1500" dirty="0" err="1">
                <a:latin typeface="Bahnschrift" panose="020B0502040204020203" pitchFamily="34" charset="0"/>
              </a:rPr>
              <a:t>CAATSA</a:t>
            </a:r>
            <a:r>
              <a:rPr lang="en-US" sz="1500" dirty="0">
                <a:latin typeface="Bahnschrift" panose="020B0502040204020203" pitchFamily="34" charset="0"/>
              </a:rPr>
              <a:t>)</a:t>
            </a:r>
          </a:p>
          <a:p>
            <a:pPr marL="628643" lvl="1" indent="-285743">
              <a:buFont typeface="Arial" panose="020B0604020202020204" pitchFamily="34" charset="0"/>
              <a:buChar char="•"/>
            </a:pPr>
            <a:r>
              <a:rPr lang="en-US" sz="1500" dirty="0">
                <a:latin typeface="Bahnschrift" panose="020B0502040204020203" pitchFamily="34" charset="0"/>
              </a:rPr>
              <a:t>Russian persons may also be subject to sanctions under other sanctions programs</a:t>
            </a:r>
          </a:p>
          <a:p>
            <a:pPr marL="285743" indent="-285743">
              <a:buFont typeface="Arial" panose="020B0604020202020204" pitchFamily="34" charset="0"/>
              <a:buChar char="•"/>
            </a:pPr>
            <a:r>
              <a:rPr lang="en-US" sz="1500" b="1" dirty="0">
                <a:latin typeface="Bahnschrift" panose="020B0502040204020203" pitchFamily="34" charset="0"/>
              </a:rPr>
              <a:t>Nearly Every Type of Sanction Implicated</a:t>
            </a:r>
          </a:p>
          <a:p>
            <a:pPr marL="628643" lvl="1" indent="-285743">
              <a:buFont typeface="Arial" panose="020B0604020202020204" pitchFamily="34" charset="0"/>
              <a:buChar char="•"/>
            </a:pPr>
            <a:r>
              <a:rPr lang="en-US" sz="1500" b="1" dirty="0">
                <a:latin typeface="Bahnschrift" panose="020B0502040204020203" pitchFamily="34" charset="0"/>
              </a:rPr>
              <a:t>Regional Embargoes </a:t>
            </a:r>
            <a:endParaRPr lang="en-US" sz="1500" dirty="0">
              <a:latin typeface="Bahnschrift" panose="020B0502040204020203" pitchFamily="34" charset="0"/>
            </a:endParaRPr>
          </a:p>
          <a:p>
            <a:pPr marL="971543" lvl="2" indent="-285743">
              <a:buFont typeface="Arial" panose="020B0604020202020204" pitchFamily="34" charset="0"/>
              <a:buChar char="•"/>
            </a:pPr>
            <a:r>
              <a:rPr lang="en-US" sz="1500" dirty="0">
                <a:latin typeface="Bahnschrift" panose="020B0502040204020203" pitchFamily="34" charset="0"/>
              </a:rPr>
              <a:t>Crimea and the So-Called Donetsk People’s Republic and Luhansk People’s Republic</a:t>
            </a:r>
          </a:p>
          <a:p>
            <a:pPr marL="628643" lvl="1" indent="-285743">
              <a:buFont typeface="Arial" panose="020B0604020202020204" pitchFamily="34" charset="0"/>
              <a:buChar char="•"/>
            </a:pPr>
            <a:r>
              <a:rPr lang="en-US" sz="1500" b="1" dirty="0">
                <a:latin typeface="Bahnschrift" panose="020B0502040204020203" pitchFamily="34" charset="0"/>
              </a:rPr>
              <a:t>List-Based Sanctions</a:t>
            </a:r>
          </a:p>
          <a:p>
            <a:pPr marL="971543" lvl="2" indent="-285743">
              <a:buFont typeface="Arial" panose="020B0604020202020204" pitchFamily="34" charset="0"/>
              <a:buChar char="•"/>
            </a:pPr>
            <a:r>
              <a:rPr lang="en-US" sz="1500" b="1" dirty="0" err="1" smtClean="0">
                <a:latin typeface="Bahnschrift" panose="020B0502040204020203" pitchFamily="34" charset="0"/>
              </a:rPr>
              <a:t>SDNs</a:t>
            </a:r>
            <a:r>
              <a:rPr lang="en-US" sz="1500" b="1" dirty="0">
                <a:latin typeface="Bahnschrift" panose="020B0502040204020203" pitchFamily="34" charset="0"/>
              </a:rPr>
              <a:t> </a:t>
            </a:r>
            <a:r>
              <a:rPr lang="en-US" sz="1500" b="1" dirty="0" smtClean="0">
                <a:latin typeface="Bahnschrift" panose="020B0502040204020203" pitchFamily="34" charset="0"/>
              </a:rPr>
              <a:t>- </a:t>
            </a:r>
            <a:r>
              <a:rPr lang="en-US" sz="1500" dirty="0" smtClean="0">
                <a:latin typeface="Bahnschrift" panose="020B0502040204020203" pitchFamily="34" charset="0"/>
              </a:rPr>
              <a:t>50 </a:t>
            </a:r>
            <a:r>
              <a:rPr lang="en-US" sz="1500" dirty="0">
                <a:latin typeface="Bahnschrift" panose="020B0502040204020203" pitchFamily="34" charset="0"/>
              </a:rPr>
              <a:t>Percent Rule concerns:  many oligarchs with extensive ownership interests inside and outside of Russia</a:t>
            </a:r>
          </a:p>
          <a:p>
            <a:pPr marL="971543" lvl="2" indent="-285743">
              <a:buFont typeface="Arial" panose="020B0604020202020204" pitchFamily="34" charset="0"/>
              <a:buChar char="•"/>
            </a:pPr>
            <a:r>
              <a:rPr lang="en-US" sz="1500" b="1" dirty="0" smtClean="0">
                <a:latin typeface="Bahnschrift" panose="020B0502040204020203" pitchFamily="34" charset="0"/>
              </a:rPr>
              <a:t>Non-</a:t>
            </a:r>
            <a:r>
              <a:rPr lang="en-US" sz="1500" b="1" dirty="0" err="1" smtClean="0">
                <a:latin typeface="Bahnschrift" panose="020B0502040204020203" pitchFamily="34" charset="0"/>
              </a:rPr>
              <a:t>SDNs</a:t>
            </a:r>
            <a:r>
              <a:rPr lang="en-US" sz="1500" dirty="0">
                <a:latin typeface="Bahnschrift" panose="020B0502040204020203" pitchFamily="34" charset="0"/>
              </a:rPr>
              <a:t> </a:t>
            </a:r>
            <a:r>
              <a:rPr lang="en-US" sz="1500" dirty="0" smtClean="0">
                <a:latin typeface="Bahnschrift" panose="020B0502040204020203" pitchFamily="34" charset="0"/>
              </a:rPr>
              <a:t>- Sectoral </a:t>
            </a:r>
            <a:r>
              <a:rPr lang="en-US" sz="1500" dirty="0">
                <a:latin typeface="Bahnschrift" panose="020B0502040204020203" pitchFamily="34" charset="0"/>
              </a:rPr>
              <a:t>Sanctions Identifications (SSI) List</a:t>
            </a:r>
            <a:endParaRPr lang="en-US" sz="1800" dirty="0">
              <a:latin typeface="Bahnschrift" panose="020B0502040204020203" pitchFamily="34" charset="0"/>
            </a:endParaRPr>
          </a:p>
        </p:txBody>
      </p:sp>
      <p:sp>
        <p:nvSpPr>
          <p:cNvPr id="3" name="Slide Number Placeholder 2" descr="" title=""/>
          <p:cNvSpPr>
            <a:spLocks noGrp="1"/>
          </p:cNvSpPr>
          <p:nvPr>
            <p:ph type="sldNum" sz="quarter" idx="10"/>
          </p:nvPr>
        </p:nvSpPr>
        <p:spPr/>
        <p:txBody>
          <a:bodyPr/>
          <a:lstStyle/>
          <a:p>
            <a:fld id="{34FA03A8-A899-4F4B-90F4-924AC50DE6BC}" type="slidenum">
              <a:rPr lang="en-US" smtClean="0"/>
              <a:t>24</a:t>
            </a:fld>
            <a:endParaRPr lang="en-US" dirty="0"/>
          </a:p>
        </p:txBody>
      </p:sp>
    </p:spTree>
    <p:extLst>
      <p:ext uri="{BB962C8B-B14F-4D97-AF65-F5344CB8AC3E}">
        <p14:creationId xmlns:p14="http://schemas.microsoft.com/office/powerpoint/2010/main" val="3886683806"/>
      </p:ext>
    </p:extLst>
  </p:cSld>
  <p:clrMapOvr>
    <a:masterClrMapping/>
  </p:clrMapOvr>
</p:sld>
</file>

<file path=ppt/slides/slide25.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p:cNvSpPr>
            <a:spLocks noGrp="1"/>
          </p:cNvSpPr>
          <p:nvPr>
            <p:ph type="title"/>
          </p:nvPr>
        </p:nvSpPr>
        <p:spPr/>
        <p:txBody>
          <a:bodyPr>
            <a:noAutofit/>
          </a:bodyPr>
          <a:lstStyle/>
          <a:p>
            <a:r>
              <a:rPr lang="en-US" sz="3000" dirty="0">
                <a:latin typeface="Bahnschrift" panose="020B0502040204020203" pitchFamily="34" charset="0"/>
                <a:cs typeface="Helvetica" panose="020B0604020202020204" pitchFamily="34" charset="0"/>
              </a:rPr>
              <a:t>Expect Significant Enforcement Activity (Particularly for Russia)</a:t>
            </a:r>
          </a:p>
        </p:txBody>
      </p:sp>
      <p:sp>
        <p:nvSpPr>
          <p:cNvPr id="3" name="Content Placeholder 2" descr="" title=""/>
          <p:cNvSpPr>
            <a:spLocks noGrp="1"/>
          </p:cNvSpPr>
          <p:nvPr>
            <p:ph idx="1"/>
          </p:nvPr>
        </p:nvSpPr>
        <p:spPr>
          <a:xfrm>
            <a:off x="593507" y="1733550"/>
            <a:ext cx="7030464" cy="2438400"/>
          </a:xfrm>
        </p:spPr>
        <p:txBody>
          <a:bodyPr>
            <a:normAutofit/>
          </a:bodyPr>
          <a:lstStyle/>
          <a:p>
            <a:r>
              <a:rPr lang="en-US" sz="1800" dirty="0">
                <a:latin typeface="Bahnschrift" panose="020B0502040204020203" pitchFamily="34" charset="0"/>
                <a:cs typeface="Calibri" panose="020F0502020204030204" pitchFamily="34" charset="0"/>
              </a:rPr>
              <a:t>U.S. Treasury and Department of Justice (DOJ) join </a:t>
            </a:r>
            <a:r>
              <a:rPr lang="en-US" sz="1800" b="1" dirty="0">
                <a:latin typeface="Bahnschrift" panose="020B0502040204020203" pitchFamily="34" charset="0"/>
                <a:cs typeface="Calibri" panose="020F0502020204030204" pitchFamily="34" charset="0"/>
              </a:rPr>
              <a:t>Russian Elites, Proxies, and Oligarchs (REPO)</a:t>
            </a:r>
            <a:r>
              <a:rPr lang="en-US" sz="1800" dirty="0">
                <a:latin typeface="Bahnschrift" panose="020B0502040204020203" pitchFamily="34" charset="0"/>
                <a:cs typeface="Calibri" panose="020F0502020204030204" pitchFamily="34" charset="0"/>
              </a:rPr>
              <a:t> </a:t>
            </a:r>
            <a:r>
              <a:rPr lang="en-US" sz="1800" b="1" dirty="0">
                <a:latin typeface="Bahnschrift" panose="020B0502040204020203" pitchFamily="34" charset="0"/>
                <a:cs typeface="Calibri" panose="020F0502020204030204" pitchFamily="34" charset="0"/>
              </a:rPr>
              <a:t>Multilateral Task Force  </a:t>
            </a:r>
          </a:p>
          <a:p>
            <a:pPr lvl="1"/>
            <a:r>
              <a:rPr lang="en-US" sz="1800" dirty="0">
                <a:latin typeface="Bahnschrift" panose="020B0502040204020203" pitchFamily="34" charset="0"/>
                <a:cs typeface="Calibri" panose="020F0502020204030204" pitchFamily="34" charset="0"/>
              </a:rPr>
              <a:t>Australia, Canada, Germany, France, Italy, Japan, UK, and European </a:t>
            </a:r>
            <a:r>
              <a:rPr lang="en-US" sz="1800" dirty="0" smtClean="0">
                <a:latin typeface="Bahnschrift" panose="020B0502040204020203" pitchFamily="34" charset="0"/>
                <a:cs typeface="Calibri" panose="020F0502020204030204" pitchFamily="34" charset="0"/>
              </a:rPr>
              <a:t>Commission</a:t>
            </a:r>
          </a:p>
          <a:p>
            <a:pPr marL="342900" lvl="1" indent="0">
              <a:buNone/>
            </a:pPr>
            <a:endParaRPr lang="en-US" sz="1800" dirty="0">
              <a:latin typeface="Bahnschrift" panose="020B0502040204020203" pitchFamily="34" charset="0"/>
              <a:cs typeface="Calibri" panose="020F0502020204030204" pitchFamily="34" charset="0"/>
            </a:endParaRPr>
          </a:p>
          <a:p>
            <a:r>
              <a:rPr lang="en-US" sz="1800" dirty="0">
                <a:latin typeface="Bahnschrift" panose="020B0502040204020203" pitchFamily="34" charset="0"/>
                <a:cs typeface="Calibri" panose="020F0502020204030204" pitchFamily="34" charset="0"/>
              </a:rPr>
              <a:t>DOJ Task Force </a:t>
            </a:r>
            <a:r>
              <a:rPr lang="en-US" sz="1800" dirty="0" err="1">
                <a:latin typeface="Bahnschrift" panose="020B0502040204020203" pitchFamily="34" charset="0"/>
                <a:cs typeface="Calibri" panose="020F0502020204030204" pitchFamily="34" charset="0"/>
              </a:rPr>
              <a:t>KleptoCapture</a:t>
            </a:r>
            <a:r>
              <a:rPr lang="en-US" sz="1800" dirty="0">
                <a:latin typeface="Bahnschrift" panose="020B0502040204020203" pitchFamily="34" charset="0"/>
                <a:cs typeface="Calibri" panose="020F0502020204030204" pitchFamily="34" charset="0"/>
              </a:rPr>
              <a:t> to enforce sanctions and export restrictions</a:t>
            </a:r>
          </a:p>
          <a:p>
            <a:pPr marL="0" indent="0">
              <a:buNone/>
            </a:pPr>
            <a:endParaRPr lang="en-US" sz="3000" dirty="0">
              <a:latin typeface="Calibri" panose="020F0502020204030204" pitchFamily="34" charset="0"/>
              <a:cs typeface="Calibri" panose="020F0502020204030204" pitchFamily="34" charset="0"/>
            </a:endParaRPr>
          </a:p>
        </p:txBody>
      </p:sp>
      <p:pic>
        <p:nvPicPr>
          <p:cNvPr id="1028" name="Picture 4" descr="" tit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29550" y="2177487"/>
            <a:ext cx="1014415" cy="10144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 tit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9550" y="3373580"/>
            <a:ext cx="1122940" cy="111458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 tit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29550" y="901300"/>
            <a:ext cx="1085850" cy="1085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365754"/>
      </p:ext>
    </p:extLst>
  </p:cSld>
  <p:clrMapOvr>
    <a:masterClrMapping/>
  </p:clrMapOvr>
</p:sld>
</file>

<file path=ppt/slides/slide26.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p:cNvSpPr>
            <a:spLocks noGrp="1"/>
          </p:cNvSpPr>
          <p:nvPr>
            <p:ph type="title"/>
          </p:nvPr>
        </p:nvSpPr>
        <p:spPr/>
        <p:txBody>
          <a:bodyPr>
            <a:normAutofit fontScale="90000"/>
          </a:bodyPr>
          <a:lstStyle/>
          <a:p>
            <a:r>
              <a:rPr lang="en-US" sz="3600" dirty="0">
                <a:latin typeface="Bahnschrift" panose="020B0502040204020203" pitchFamily="34" charset="0"/>
                <a:cs typeface="Helvetica" panose="020B0604020202020204" pitchFamily="34" charset="0"/>
              </a:rPr>
              <a:t>Expect Significant Enforcement Activity (Particularly for Russia)</a:t>
            </a:r>
            <a:endParaRPr lang="en-US" dirty="0"/>
          </a:p>
        </p:txBody>
      </p:sp>
      <p:sp>
        <p:nvSpPr>
          <p:cNvPr id="3" name="Content Placeholder 2" descr="" title=""/>
          <p:cNvSpPr>
            <a:spLocks noGrp="1"/>
          </p:cNvSpPr>
          <p:nvPr>
            <p:ph idx="1"/>
          </p:nvPr>
        </p:nvSpPr>
        <p:spPr>
          <a:xfrm>
            <a:off x="446809" y="1565799"/>
            <a:ext cx="8229600" cy="3159791"/>
          </a:xfrm>
        </p:spPr>
        <p:txBody>
          <a:bodyPr>
            <a:normAutofit fontScale="25000" lnSpcReduction="20000"/>
          </a:bodyPr>
          <a:lstStyle/>
          <a:p>
            <a:r>
              <a:rPr lang="en-US" sz="6000" dirty="0">
                <a:latin typeface="Bahnschrift" panose="020B0502040204020203" pitchFamily="34" charset="0"/>
                <a:cs typeface="Calibri" panose="020F0502020204030204" pitchFamily="34" charset="0"/>
              </a:rPr>
              <a:t>Civil Monetary Penalties </a:t>
            </a:r>
          </a:p>
          <a:p>
            <a:pPr lvl="1"/>
            <a:r>
              <a:rPr lang="en-US" sz="6000" dirty="0" err="1">
                <a:latin typeface="Bahnschrift" panose="020B0502040204020203" pitchFamily="34" charset="0"/>
                <a:cs typeface="Calibri" panose="020F0502020204030204" pitchFamily="34" charset="0"/>
              </a:rPr>
              <a:t>OFAC</a:t>
            </a:r>
            <a:r>
              <a:rPr lang="en-US" sz="6000" dirty="0">
                <a:latin typeface="Bahnschrift" panose="020B0502040204020203" pitchFamily="34" charset="0"/>
                <a:cs typeface="Calibri" panose="020F0502020204030204" pitchFamily="34" charset="0"/>
              </a:rPr>
              <a:t>-Administered Regulations:</a:t>
            </a:r>
          </a:p>
          <a:p>
            <a:pPr lvl="2"/>
            <a:r>
              <a:rPr lang="en-US" sz="6000" dirty="0">
                <a:latin typeface="Bahnschrift" panose="020B0502040204020203" pitchFamily="34" charset="0"/>
                <a:cs typeface="Calibri" panose="020F0502020204030204" pitchFamily="34" charset="0"/>
              </a:rPr>
              <a:t>Up to </a:t>
            </a:r>
            <a:r>
              <a:rPr lang="en-US" sz="6000" b="1" dirty="0">
                <a:latin typeface="Bahnschrift" panose="020B0502040204020203" pitchFamily="34" charset="0"/>
                <a:cs typeface="Calibri" panose="020F0502020204030204" pitchFamily="34" charset="0"/>
              </a:rPr>
              <a:t>$356,579 per violation </a:t>
            </a:r>
            <a:r>
              <a:rPr lang="en-US" sz="6000" dirty="0">
                <a:latin typeface="Bahnschrift" panose="020B0502040204020203" pitchFamily="34" charset="0"/>
                <a:cs typeface="Calibri" panose="020F0502020204030204" pitchFamily="34" charset="0"/>
              </a:rPr>
              <a:t>or an amount twice the amount of the transaction</a:t>
            </a:r>
          </a:p>
          <a:p>
            <a:pPr lvl="1"/>
            <a:r>
              <a:rPr lang="en-US" sz="6000" dirty="0">
                <a:latin typeface="Bahnschrift" panose="020B0502040204020203" pitchFamily="34" charset="0"/>
                <a:cs typeface="Calibri" panose="020F0502020204030204" pitchFamily="34" charset="0"/>
              </a:rPr>
              <a:t>EAR</a:t>
            </a:r>
          </a:p>
          <a:p>
            <a:pPr lvl="2"/>
            <a:r>
              <a:rPr lang="en-US" sz="6000" dirty="0" smtClean="0">
                <a:latin typeface="Bahnschrift" panose="020B0502040204020203" pitchFamily="34" charset="0"/>
                <a:cs typeface="Calibri" panose="020F0502020204030204" pitchFamily="34" charset="0"/>
              </a:rPr>
              <a:t>Up to </a:t>
            </a:r>
            <a:r>
              <a:rPr lang="en-US" sz="6000" b="1" dirty="0" smtClean="0">
                <a:latin typeface="Bahnschrift" panose="020B0502040204020203" pitchFamily="34" charset="0"/>
                <a:cs typeface="Calibri" panose="020F0502020204030204" pitchFamily="34" charset="0"/>
              </a:rPr>
              <a:t>$353,534 per violation </a:t>
            </a:r>
            <a:r>
              <a:rPr lang="en-US" sz="6000" dirty="0" smtClean="0">
                <a:latin typeface="Bahnschrift" panose="020B0502040204020203" pitchFamily="34" charset="0"/>
                <a:cs typeface="Calibri" panose="020F0502020204030204" pitchFamily="34" charset="0"/>
              </a:rPr>
              <a:t>or an amount twice the amount of the transaction</a:t>
            </a:r>
          </a:p>
          <a:p>
            <a:r>
              <a:rPr lang="en-US" sz="6000" dirty="0" smtClean="0">
                <a:latin typeface="Bahnschrift" panose="020B0502040204020203" pitchFamily="34" charset="0"/>
                <a:cs typeface="Calibri" panose="020F0502020204030204" pitchFamily="34" charset="0"/>
              </a:rPr>
              <a:t>Criminal Penalties</a:t>
            </a:r>
          </a:p>
          <a:p>
            <a:pPr lvl="1"/>
            <a:r>
              <a:rPr lang="en-US" sz="6000" dirty="0" smtClean="0">
                <a:latin typeface="Bahnschrift" panose="020B0502040204020203" pitchFamily="34" charset="0"/>
                <a:cs typeface="Calibri" panose="020F0502020204030204" pitchFamily="34" charset="0"/>
              </a:rPr>
              <a:t>Up </a:t>
            </a:r>
            <a:r>
              <a:rPr lang="en-US" sz="6000" dirty="0">
                <a:latin typeface="Bahnschrift" panose="020B0502040204020203" pitchFamily="34" charset="0"/>
                <a:cs typeface="Calibri" panose="020F0502020204030204" pitchFamily="34" charset="0"/>
              </a:rPr>
              <a:t>to $1 Million, 20 Years in Prison, or both </a:t>
            </a:r>
          </a:p>
          <a:p>
            <a:r>
              <a:rPr lang="en-US" sz="6000" dirty="0">
                <a:latin typeface="Bahnschrift" panose="020B0502040204020203" pitchFamily="34" charset="0"/>
                <a:cs typeface="Calibri" panose="020F0502020204030204" pitchFamily="34" charset="0"/>
              </a:rPr>
              <a:t>Administrative Penalties</a:t>
            </a:r>
          </a:p>
          <a:p>
            <a:pPr lvl="1"/>
            <a:r>
              <a:rPr lang="en-US" sz="6000" dirty="0" smtClean="0">
                <a:latin typeface="Bahnschrift" panose="020B0502040204020203" pitchFamily="34" charset="0"/>
                <a:cs typeface="Calibri" panose="020F0502020204030204" pitchFamily="34" charset="0"/>
              </a:rPr>
              <a:t>Detention and seizure of merchandise</a:t>
            </a:r>
          </a:p>
          <a:p>
            <a:pPr lvl="1"/>
            <a:r>
              <a:rPr lang="en-US" sz="6000" dirty="0" smtClean="0">
                <a:latin typeface="Bahnschrift" panose="020B0502040204020203" pitchFamily="34" charset="0"/>
                <a:cs typeface="Calibri" panose="020F0502020204030204" pitchFamily="34" charset="0"/>
              </a:rPr>
              <a:t>Loss </a:t>
            </a:r>
            <a:r>
              <a:rPr lang="en-US" sz="6000" dirty="0">
                <a:latin typeface="Bahnschrift" panose="020B0502040204020203" pitchFamily="34" charset="0"/>
                <a:cs typeface="Calibri" panose="020F0502020204030204" pitchFamily="34" charset="0"/>
              </a:rPr>
              <a:t>of export privileges – “denied person”</a:t>
            </a:r>
          </a:p>
          <a:p>
            <a:r>
              <a:rPr lang="en-US" sz="6000" b="1" dirty="0">
                <a:latin typeface="Bahnschrift" panose="020B0502040204020203" pitchFamily="34" charset="0"/>
                <a:cs typeface="Calibri" panose="020F0502020204030204" pitchFamily="34" charset="0"/>
              </a:rPr>
              <a:t>Threat of Secondary Sanctions on non-U.S. parties</a:t>
            </a:r>
            <a:endParaRPr lang="en-US" sz="6000" dirty="0">
              <a:latin typeface="Bahnschrift" panose="020B0502040204020203" pitchFamily="34" charset="0"/>
              <a:cs typeface="Calibri" panose="020F0502020204030204" pitchFamily="34" charset="0"/>
            </a:endParaRPr>
          </a:p>
          <a:p>
            <a:endParaRPr lang="en-US" dirty="0"/>
          </a:p>
        </p:txBody>
      </p:sp>
      <p:sp>
        <p:nvSpPr>
          <p:cNvPr id="4" name="Slide Number Placeholder 3" descr="" title=""/>
          <p:cNvSpPr>
            <a:spLocks noGrp="1"/>
          </p:cNvSpPr>
          <p:nvPr>
            <p:ph type="sldNum" sz="quarter" idx="10"/>
          </p:nvPr>
        </p:nvSpPr>
        <p:spPr/>
        <p:txBody>
          <a:bodyPr/>
          <a:lstStyle/>
          <a:p>
            <a:fld id="{34FA03A8-A899-4F4B-90F4-924AC50DE6BC}" type="slidenum">
              <a:rPr lang="en-US" smtClean="0"/>
              <a:t>26</a:t>
            </a:fld>
            <a:endParaRPr lang="en-US" dirty="0"/>
          </a:p>
        </p:txBody>
      </p:sp>
    </p:spTree>
    <p:extLst>
      <p:ext uri="{BB962C8B-B14F-4D97-AF65-F5344CB8AC3E}">
        <p14:creationId xmlns:p14="http://schemas.microsoft.com/office/powerpoint/2010/main" val="1413960267"/>
      </p:ext>
    </p:extLst>
  </p:cSld>
  <p:clrMapOvr>
    <a:masterClrMapping/>
  </p:clrMapOvr>
</p:sld>
</file>

<file path=ppt/slides/slide27.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p:cNvSpPr>
            <a:spLocks noGrp="1"/>
          </p:cNvSpPr>
          <p:nvPr>
            <p:ph type="title"/>
          </p:nvPr>
        </p:nvSpPr>
        <p:spPr>
          <a:xfrm>
            <a:off x="609600" y="419100"/>
            <a:ext cx="7391400" cy="857250"/>
          </a:xfrm>
        </p:spPr>
        <p:txBody>
          <a:bodyPr>
            <a:noAutofit/>
          </a:bodyPr>
          <a:lstStyle/>
          <a:p>
            <a:r>
              <a:rPr lang="en-US" sz="3000" dirty="0">
                <a:latin typeface="Bahnschrift" panose="020B0502040204020203" pitchFamily="34" charset="0"/>
                <a:cs typeface="Helvetica" panose="020B0604020202020204" pitchFamily="34" charset="0"/>
              </a:rPr>
              <a:t>Expect Significant Enforcement Activity (Particularly for Russia)</a:t>
            </a:r>
            <a:endParaRPr lang="en-US" sz="3000" dirty="0">
              <a:latin typeface="Bahnschrift" panose="020B0502040204020203" pitchFamily="34" charset="0"/>
            </a:endParaRPr>
          </a:p>
        </p:txBody>
      </p:sp>
      <p:sp>
        <p:nvSpPr>
          <p:cNvPr id="3" name="Content Placeholder 2" descr="" title=""/>
          <p:cNvSpPr>
            <a:spLocks noGrp="1"/>
          </p:cNvSpPr>
          <p:nvPr>
            <p:ph idx="1"/>
          </p:nvPr>
        </p:nvSpPr>
        <p:spPr>
          <a:xfrm>
            <a:off x="609600" y="1285009"/>
            <a:ext cx="7239000" cy="3371850"/>
          </a:xfrm>
        </p:spPr>
        <p:txBody>
          <a:bodyPr>
            <a:noAutofit/>
          </a:bodyPr>
          <a:lstStyle/>
          <a:p>
            <a:r>
              <a:rPr lang="en-US" sz="1500" b="1" dirty="0">
                <a:latin typeface="Bahnschrift" panose="020B0502040204020203" pitchFamily="34" charset="0"/>
              </a:rPr>
              <a:t>“Cracking Down on Third-Party Intermediaries Used to Evade Russia-Related Sanctions and Export Controls</a:t>
            </a:r>
            <a:r>
              <a:rPr lang="en-US" sz="1500" dirty="0">
                <a:latin typeface="Bahnschrift" panose="020B0502040204020203" pitchFamily="34" charset="0"/>
              </a:rPr>
              <a:t>.” U.S. government guidance warns companies to be vigilant against sanctions and export controls evasion attempts, and identified common red flags when dealing with intermediaries, e.g.:</a:t>
            </a:r>
          </a:p>
          <a:p>
            <a:endParaRPr lang="en-US" sz="1500" dirty="0">
              <a:latin typeface="Bahnschrift" panose="020B0502040204020203" pitchFamily="34" charset="0"/>
            </a:endParaRPr>
          </a:p>
          <a:p>
            <a:pPr lvl="1"/>
            <a:r>
              <a:rPr lang="en-US" sz="1350" dirty="0">
                <a:latin typeface="Bahnschrift" panose="020B0502040204020203" pitchFamily="34" charset="0"/>
              </a:rPr>
              <a:t>Use of corporate vehicles such as shell companies to obscure ownership, source of funds, and/or countries involved</a:t>
            </a:r>
          </a:p>
          <a:p>
            <a:pPr lvl="1"/>
            <a:r>
              <a:rPr lang="en-US" sz="1350" dirty="0">
                <a:latin typeface="Bahnschrift" panose="020B0502040204020203" pitchFamily="34" charset="0"/>
              </a:rPr>
              <a:t>Payment coming from a third-party not listed on the end-user forms</a:t>
            </a:r>
          </a:p>
          <a:p>
            <a:pPr lvl="1"/>
            <a:r>
              <a:rPr lang="en-US" sz="1350" dirty="0">
                <a:latin typeface="Bahnschrift" panose="020B0502040204020203" pitchFamily="34" charset="0"/>
              </a:rPr>
              <a:t>IP addresses unrelated to a customer’s reported location</a:t>
            </a:r>
          </a:p>
          <a:p>
            <a:pPr lvl="1"/>
            <a:r>
              <a:rPr lang="en-US" sz="1350" dirty="0">
                <a:latin typeface="Bahnschrift" panose="020B0502040204020203" pitchFamily="34" charset="0"/>
              </a:rPr>
              <a:t>Use of personal email accounts instead of company email addresses; transactions involving entities with little or no web presence</a:t>
            </a:r>
          </a:p>
          <a:p>
            <a:pPr lvl="1"/>
            <a:r>
              <a:rPr lang="en-US" sz="1350" dirty="0">
                <a:latin typeface="Bahnschrift" panose="020B0502040204020203" pitchFamily="34" charset="0"/>
              </a:rPr>
              <a:t>Transactions involving a change in shipments or payments that were previously scheduled for Russia or Belarus</a:t>
            </a:r>
          </a:p>
        </p:txBody>
      </p:sp>
    </p:spTree>
    <p:extLst>
      <p:ext uri="{BB962C8B-B14F-4D97-AF65-F5344CB8AC3E}">
        <p14:creationId xmlns:p14="http://schemas.microsoft.com/office/powerpoint/2010/main" val="2599173420"/>
      </p:ext>
    </p:extLst>
  </p:cSld>
  <p:clrMapOvr>
    <a:masterClrMapping/>
  </p:clrMapOvr>
</p:sld>
</file>

<file path=ppt/slides/slide28.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4" name="Title 3" descr="" title=""/>
          <p:cNvSpPr>
            <a:spLocks noGrp="1"/>
          </p:cNvSpPr>
          <p:nvPr>
            <p:ph type="title"/>
          </p:nvPr>
        </p:nvSpPr>
        <p:spPr/>
        <p:txBody>
          <a:bodyPr/>
          <a:lstStyle/>
          <a:p>
            <a:r>
              <a:rPr lang="en-US" dirty="0" smtClean="0">
                <a:latin typeface="Bahnschrift" panose="020B0502040204020203" pitchFamily="34" charset="0"/>
              </a:rPr>
              <a:t>Sanctioned party: de-listing</a:t>
            </a:r>
            <a:endParaRPr lang="en-US" dirty="0">
              <a:latin typeface="Bahnschrift" panose="020B0502040204020203" pitchFamily="34" charset="0"/>
            </a:endParaRPr>
          </a:p>
        </p:txBody>
      </p:sp>
      <p:sp>
        <p:nvSpPr>
          <p:cNvPr id="5" name="Content Placeholder 4" descr="" title=""/>
          <p:cNvSpPr>
            <a:spLocks noGrp="1"/>
          </p:cNvSpPr>
          <p:nvPr>
            <p:ph idx="1"/>
          </p:nvPr>
        </p:nvSpPr>
        <p:spPr/>
        <p:txBody>
          <a:bodyPr>
            <a:normAutofit lnSpcReduction="10000"/>
          </a:bodyPr>
          <a:lstStyle/>
          <a:p>
            <a:r>
              <a:rPr lang="en-US" dirty="0" smtClean="0">
                <a:latin typeface="Bahnschrift" panose="020B0502040204020203" pitchFamily="34" charset="0"/>
              </a:rPr>
              <a:t>Generally process exists</a:t>
            </a:r>
          </a:p>
          <a:p>
            <a:pPr lvl="1"/>
            <a:r>
              <a:rPr lang="en-US" dirty="0" smtClean="0">
                <a:latin typeface="Bahnschrift" panose="020B0502040204020203" pitchFamily="34" charset="0"/>
              </a:rPr>
              <a:t>File petition with agency</a:t>
            </a:r>
          </a:p>
          <a:p>
            <a:pPr lvl="1"/>
            <a:r>
              <a:rPr lang="en-US" dirty="0" smtClean="0">
                <a:latin typeface="Bahnschrift" panose="020B0502040204020203" pitchFamily="34" charset="0"/>
              </a:rPr>
              <a:t>Appeals rarel</a:t>
            </a:r>
            <a:r>
              <a:rPr lang="en-US" dirty="0" smtClean="0">
                <a:latin typeface="Bahnschrift" panose="020B0502040204020203" pitchFamily="34" charset="0"/>
              </a:rPr>
              <a:t>y successful</a:t>
            </a:r>
            <a:endParaRPr lang="en-US" dirty="0" smtClean="0">
              <a:latin typeface="Bahnschrift" panose="020B0502040204020203" pitchFamily="34" charset="0"/>
            </a:endParaRPr>
          </a:p>
          <a:p>
            <a:r>
              <a:rPr lang="en-US" dirty="0" smtClean="0">
                <a:latin typeface="Bahnschrift" panose="020B0502040204020203" pitchFamily="34" charset="0"/>
              </a:rPr>
              <a:t>Formal applications not often successful</a:t>
            </a:r>
          </a:p>
          <a:p>
            <a:pPr lvl="1"/>
            <a:r>
              <a:rPr lang="en-US" dirty="0" smtClean="0">
                <a:latin typeface="Bahnschrift" panose="020B0502040204020203" pitchFamily="34" charset="0"/>
              </a:rPr>
              <a:t>Whole of government process</a:t>
            </a:r>
          </a:p>
          <a:p>
            <a:r>
              <a:rPr lang="en-US" dirty="0" smtClean="0">
                <a:latin typeface="Bahnschrift" panose="020B0502040204020203" pitchFamily="34" charset="0"/>
              </a:rPr>
              <a:t>Possible approaches to facilitate</a:t>
            </a:r>
          </a:p>
          <a:p>
            <a:pPr lvl="1"/>
            <a:r>
              <a:rPr lang="en-US" dirty="0" smtClean="0">
                <a:latin typeface="Bahnschrift" panose="020B0502040204020203" pitchFamily="34" charset="0"/>
              </a:rPr>
              <a:t>Re-framing the narrative</a:t>
            </a:r>
          </a:p>
          <a:p>
            <a:pPr lvl="1"/>
            <a:r>
              <a:rPr lang="en-US" dirty="0" smtClean="0">
                <a:latin typeface="Bahnschrift" panose="020B0502040204020203" pitchFamily="34" charset="0"/>
              </a:rPr>
              <a:t>U.S. government cooperation</a:t>
            </a:r>
          </a:p>
          <a:p>
            <a:endParaRPr lang="en-US" dirty="0"/>
          </a:p>
        </p:txBody>
      </p:sp>
    </p:spTree>
    <p:extLst>
      <p:ext uri="{BB962C8B-B14F-4D97-AF65-F5344CB8AC3E}">
        <p14:creationId xmlns:p14="http://schemas.microsoft.com/office/powerpoint/2010/main" val="1523588113"/>
      </p:ext>
    </p:extLst>
  </p:cSld>
  <p:clrMapOvr>
    <a:masterClrMapping/>
  </p:clrMapOvr>
</p:sld>
</file>

<file path=ppt/slides/slide29.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p:cNvSpPr>
            <a:spLocks noGrp="1"/>
          </p:cNvSpPr>
          <p:nvPr>
            <p:ph type="title"/>
          </p:nvPr>
        </p:nvSpPr>
        <p:spPr/>
        <p:txBody>
          <a:bodyPr>
            <a:normAutofit fontScale="90000"/>
          </a:bodyPr>
          <a:lstStyle/>
          <a:p>
            <a:r>
              <a:rPr lang="en-US" dirty="0" smtClean="0">
                <a:latin typeface="Bahnschrift" panose="020B0502040204020203" pitchFamily="34" charset="0"/>
              </a:rPr>
              <a:t>Considerations for dealing with sanctioned parties</a:t>
            </a:r>
            <a:endParaRPr lang="en-US" dirty="0">
              <a:latin typeface="Bahnschrift" panose="020B0502040204020203" pitchFamily="34" charset="0"/>
            </a:endParaRPr>
          </a:p>
        </p:txBody>
      </p:sp>
      <p:sp>
        <p:nvSpPr>
          <p:cNvPr id="3" name="Content Placeholder 2" descr="" title=""/>
          <p:cNvSpPr>
            <a:spLocks noGrp="1"/>
          </p:cNvSpPr>
          <p:nvPr>
            <p:ph idx="1"/>
          </p:nvPr>
        </p:nvSpPr>
        <p:spPr/>
        <p:txBody>
          <a:bodyPr>
            <a:normAutofit lnSpcReduction="10000"/>
          </a:bodyPr>
          <a:lstStyle/>
          <a:p>
            <a:r>
              <a:rPr lang="en-US" sz="1500" dirty="0">
                <a:latin typeface="Bahnschrift" panose="020B0502040204020203" pitchFamily="34" charset="0"/>
              </a:rPr>
              <a:t>Risk?</a:t>
            </a:r>
          </a:p>
          <a:p>
            <a:pPr lvl="1"/>
            <a:r>
              <a:rPr lang="en-US" sz="1500" dirty="0">
                <a:latin typeface="Bahnschrift" panose="020B0502040204020203" pitchFamily="34" charset="0"/>
              </a:rPr>
              <a:t>Case-by-case analysis </a:t>
            </a:r>
          </a:p>
          <a:p>
            <a:pPr lvl="1"/>
            <a:r>
              <a:rPr lang="en-US" sz="1500" dirty="0">
                <a:latin typeface="Bahnschrift" panose="020B0502040204020203" pitchFamily="34" charset="0"/>
              </a:rPr>
              <a:t>Scrutinize sanctions regime/type</a:t>
            </a:r>
          </a:p>
          <a:p>
            <a:r>
              <a:rPr lang="en-US" sz="1500" dirty="0">
                <a:latin typeface="Bahnschrift" panose="020B0502040204020203" pitchFamily="34" charset="0"/>
              </a:rPr>
              <a:t>Will U.S. care?</a:t>
            </a:r>
          </a:p>
          <a:p>
            <a:pPr lvl="1"/>
            <a:r>
              <a:rPr lang="en-US" sz="1500" dirty="0">
                <a:latin typeface="Bahnschrift" panose="020B0502040204020203" pitchFamily="34" charset="0"/>
              </a:rPr>
              <a:t>U.S. nexus</a:t>
            </a:r>
          </a:p>
          <a:p>
            <a:pPr lvl="1"/>
            <a:r>
              <a:rPr lang="en-US" sz="1500" dirty="0">
                <a:latin typeface="Bahnschrift" panose="020B0502040204020203" pitchFamily="34" charset="0"/>
              </a:rPr>
              <a:t>Deal regularly with U.S. or in U.S. dollars</a:t>
            </a:r>
          </a:p>
          <a:p>
            <a:r>
              <a:rPr lang="en-US" sz="1500" dirty="0">
                <a:latin typeface="Bahnschrift" panose="020B0502040204020203" pitchFamily="34" charset="0"/>
              </a:rPr>
              <a:t>Available actions?</a:t>
            </a:r>
          </a:p>
          <a:p>
            <a:pPr lvl="1"/>
            <a:r>
              <a:rPr lang="en-US" sz="1500" dirty="0">
                <a:latin typeface="Bahnschrift" panose="020B0502040204020203" pitchFamily="34" charset="0"/>
              </a:rPr>
              <a:t>Do nothing</a:t>
            </a:r>
          </a:p>
          <a:p>
            <a:pPr lvl="1"/>
            <a:r>
              <a:rPr lang="en-US" sz="1500" dirty="0">
                <a:latin typeface="Bahnschrift" panose="020B0502040204020203" pitchFamily="34" charset="0"/>
              </a:rPr>
              <a:t>Freeze</a:t>
            </a:r>
          </a:p>
          <a:p>
            <a:pPr lvl="1"/>
            <a:r>
              <a:rPr lang="en-US" sz="1500" dirty="0">
                <a:latin typeface="Bahnschrift" panose="020B0502040204020203" pitchFamily="34" charset="0"/>
              </a:rPr>
              <a:t>Continue on “as is”</a:t>
            </a:r>
          </a:p>
          <a:p>
            <a:r>
              <a:rPr lang="en-US" sz="1800" dirty="0">
                <a:latin typeface="Bahnschrift" panose="020B0502040204020203" pitchFamily="34" charset="0"/>
              </a:rPr>
              <a:t>License?</a:t>
            </a:r>
          </a:p>
          <a:p>
            <a:pPr lvl="1"/>
            <a:r>
              <a:rPr lang="en-US" sz="1500" dirty="0">
                <a:latin typeface="Bahnschrift" panose="020B0502040204020203" pitchFamily="34" charset="0"/>
              </a:rPr>
              <a:t>Financial resolution</a:t>
            </a:r>
          </a:p>
          <a:p>
            <a:pPr lvl="1"/>
            <a:endParaRPr lang="en-US" dirty="0" smtClean="0"/>
          </a:p>
          <a:p>
            <a:pPr lvl="1"/>
            <a:endParaRPr lang="en-US" dirty="0" smtClean="0"/>
          </a:p>
        </p:txBody>
      </p:sp>
    </p:spTree>
    <p:extLst>
      <p:ext uri="{BB962C8B-B14F-4D97-AF65-F5344CB8AC3E}">
        <p14:creationId xmlns:p14="http://schemas.microsoft.com/office/powerpoint/2010/main" val="1981424169"/>
      </p:ext>
    </p:extLst>
  </p:cSld>
  <p:clrMapOvr>
    <a:masterClrMapping/>
  </p:clrMapOvr>
</p:sld>
</file>

<file path=ppt/slides/slide3.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p:cNvSpPr>
            <a:spLocks noGrp="1"/>
          </p:cNvSpPr>
          <p:nvPr>
            <p:ph type="title"/>
          </p:nvPr>
        </p:nvSpPr>
        <p:spPr>
          <a:xfrm>
            <a:off x="381000" y="133350"/>
            <a:ext cx="8229600" cy="857250"/>
          </a:xfrm>
        </p:spPr>
        <p:txBody>
          <a:bodyPr>
            <a:normAutofit/>
          </a:bodyPr>
          <a:lstStyle/>
          <a:p>
            <a:pPr>
              <a:lnSpc>
                <a:spcPct val="100000"/>
              </a:lnSpc>
            </a:pPr>
            <a:r>
              <a:rPr lang="en-US" b="1" dirty="0" smtClean="0">
                <a:latin typeface="Calibri Light" panose="020F0302020204030204" pitchFamily="34" charset="0"/>
              </a:rPr>
              <a:t>How </a:t>
            </a:r>
            <a:r>
              <a:rPr lang="en-US" b="1" dirty="0" err="1" smtClean="0">
                <a:latin typeface="Calibri Light" panose="020F0302020204030204" pitchFamily="34" charset="0"/>
              </a:rPr>
              <a:t>U.S</a:t>
            </a:r>
            <a:r>
              <a:rPr lang="en-US" b="1" dirty="0" smtClean="0">
                <a:latin typeface="Calibri Light" panose="020F0302020204030204" pitchFamily="34" charset="0"/>
              </a:rPr>
              <a:t> Sanctions Impact Cypriot Companies</a:t>
            </a:r>
            <a:endParaRPr lang="en-US" b="1" dirty="0">
              <a:latin typeface="Calibri Light" panose="020F0302020204030204" pitchFamily="34" charset="0"/>
            </a:endParaRPr>
          </a:p>
        </p:txBody>
      </p:sp>
      <p:sp>
        <p:nvSpPr>
          <p:cNvPr id="3" name="Content Placeholder 2" descr="" title=""/>
          <p:cNvSpPr>
            <a:spLocks noGrp="1"/>
          </p:cNvSpPr>
          <p:nvPr>
            <p:ph idx="1"/>
          </p:nvPr>
        </p:nvSpPr>
        <p:spPr>
          <a:xfrm>
            <a:off x="381000" y="895350"/>
            <a:ext cx="8534400" cy="3733800"/>
          </a:xfrm>
        </p:spPr>
        <p:txBody>
          <a:bodyPr>
            <a:noAutofit/>
          </a:bodyPr>
          <a:lstStyle/>
          <a:p>
            <a:pPr marL="457200" indent="-457200">
              <a:lnSpc>
                <a:spcPct val="100000"/>
              </a:lnSpc>
              <a:buFont typeface="+mj-lt"/>
              <a:buAutoNum type="arabicPeriod"/>
            </a:pPr>
            <a:r>
              <a:rPr lang="en-US" sz="2200" dirty="0" smtClean="0">
                <a:latin typeface="Calibri Light" panose="020F0302020204030204" pitchFamily="34" charset="0"/>
              </a:rPr>
              <a:t>General Overview of U.S. Export Controls and Sanctions Laws</a:t>
            </a:r>
          </a:p>
          <a:p>
            <a:pPr marL="457200" indent="-457200">
              <a:lnSpc>
                <a:spcPct val="100000"/>
              </a:lnSpc>
              <a:buFont typeface="+mj-lt"/>
              <a:buAutoNum type="arabicPeriod"/>
            </a:pPr>
            <a:r>
              <a:rPr lang="en-US" sz="2200" dirty="0" err="1" smtClean="0">
                <a:latin typeface="Calibri Light" panose="020F0302020204030204" pitchFamily="34" charset="0"/>
              </a:rPr>
              <a:t>OFAC</a:t>
            </a:r>
            <a:r>
              <a:rPr lang="en-US" sz="2200" dirty="0" smtClean="0">
                <a:latin typeface="Calibri Light" panose="020F0302020204030204" pitchFamily="34" charset="0"/>
              </a:rPr>
              <a:t> Sanctions Primer</a:t>
            </a:r>
          </a:p>
          <a:p>
            <a:pPr marL="457200" indent="-457200">
              <a:lnSpc>
                <a:spcPct val="100000"/>
              </a:lnSpc>
              <a:buFont typeface="+mj-lt"/>
              <a:buAutoNum type="arabicPeriod"/>
            </a:pPr>
            <a:r>
              <a:rPr lang="en-US" sz="2200" dirty="0" smtClean="0">
                <a:latin typeface="Calibri Light" panose="020F0302020204030204" pitchFamily="34" charset="0"/>
              </a:rPr>
              <a:t>Implementing Compliance Programs</a:t>
            </a:r>
          </a:p>
          <a:p>
            <a:pPr marL="457200" indent="-457200">
              <a:lnSpc>
                <a:spcPct val="100000"/>
              </a:lnSpc>
              <a:buFont typeface="+mj-lt"/>
              <a:buAutoNum type="arabicPeriod"/>
            </a:pPr>
            <a:r>
              <a:rPr lang="en-US" sz="2200" dirty="0" smtClean="0">
                <a:latin typeface="Calibri Light" panose="020F0302020204030204" pitchFamily="34" charset="0"/>
              </a:rPr>
              <a:t>Screening and Due Diligence</a:t>
            </a:r>
          </a:p>
        </p:txBody>
      </p:sp>
      <p:sp>
        <p:nvSpPr>
          <p:cNvPr id="4" name="Slide Number Placeholder 3" descr="" title=""/>
          <p:cNvSpPr>
            <a:spLocks noGrp="1"/>
          </p:cNvSpPr>
          <p:nvPr>
            <p:ph type="sldNum" sz="quarter" idx="10"/>
          </p:nvPr>
        </p:nvSpPr>
        <p:spPr/>
        <p:txBody>
          <a:bodyPr/>
          <a:lstStyle/>
          <a:p>
            <a:fld id="{34FA03A8-A899-4F4B-90F4-924AC50DE6BC}" type="slidenum">
              <a:rPr lang="en-US" smtClean="0"/>
              <a:t>3</a:t>
            </a:fld>
            <a:endParaRPr lang="en-US" dirty="0"/>
          </a:p>
        </p:txBody>
      </p:sp>
    </p:spTree>
    <p:extLst>
      <p:ext uri="{BB962C8B-B14F-4D97-AF65-F5344CB8AC3E}">
        <p14:creationId xmlns:p14="http://schemas.microsoft.com/office/powerpoint/2010/main" val="1844854044"/>
      </p:ext>
    </p:extLst>
  </p:cSld>
  <p:clrMapOvr>
    <a:masterClrMapping/>
  </p:clrMapOvr>
</p:sld>
</file>

<file path=ppt/slides/slide30.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p:cNvSpPr>
            <a:spLocks noGrp="1"/>
          </p:cNvSpPr>
          <p:nvPr>
            <p:ph type="title"/>
          </p:nvPr>
        </p:nvSpPr>
        <p:spPr/>
        <p:txBody>
          <a:bodyPr/>
          <a:lstStyle/>
          <a:p>
            <a:r>
              <a:rPr lang="en-US" dirty="0" smtClean="0"/>
              <a:t>Examples of </a:t>
            </a:r>
            <a:r>
              <a:rPr lang="en-US" dirty="0" err="1" smtClean="0"/>
              <a:t>OFAC</a:t>
            </a:r>
            <a:r>
              <a:rPr lang="en-US" dirty="0" smtClean="0"/>
              <a:t> Enforcement Cases</a:t>
            </a:r>
            <a:endParaRPr lang="en-US" dirty="0"/>
          </a:p>
        </p:txBody>
      </p:sp>
      <p:sp>
        <p:nvSpPr>
          <p:cNvPr id="3" name="Content Placeholder 2" descr="" title=""/>
          <p:cNvSpPr>
            <a:spLocks noGrp="1"/>
          </p:cNvSpPr>
          <p:nvPr>
            <p:ph idx="1"/>
          </p:nvPr>
        </p:nvSpPr>
        <p:spPr/>
        <p:txBody>
          <a:bodyPr>
            <a:normAutofit/>
          </a:bodyPr>
          <a:lstStyle/>
          <a:p>
            <a:r>
              <a:rPr lang="en-US" dirty="0" smtClean="0"/>
              <a:t>Bank of China (UK) Limited (2021)</a:t>
            </a:r>
          </a:p>
          <a:p>
            <a:pPr lvl="1">
              <a:buFont typeface="Arial" panose="020B0604020202020204" pitchFamily="34" charset="0"/>
              <a:buChar char="•"/>
            </a:pPr>
            <a:r>
              <a:rPr lang="en-US" dirty="0" err="1" smtClean="0"/>
              <a:t>OFAC</a:t>
            </a:r>
            <a:r>
              <a:rPr lang="en-US" dirty="0" smtClean="0"/>
              <a:t> Sudan violations</a:t>
            </a:r>
          </a:p>
          <a:p>
            <a:pPr lvl="1">
              <a:buFont typeface="Arial" panose="020B0604020202020204" pitchFamily="34" charset="0"/>
              <a:buChar char="•"/>
            </a:pPr>
            <a:r>
              <a:rPr lang="en-US" dirty="0" smtClean="0"/>
              <a:t>111 </a:t>
            </a:r>
            <a:r>
              <a:rPr lang="en-US" dirty="0"/>
              <a:t>commercial </a:t>
            </a:r>
            <a:r>
              <a:rPr lang="en-US" dirty="0" smtClean="0"/>
              <a:t>transactions through the US financial system, on behalf of parties in Sudan, totaling </a:t>
            </a:r>
            <a:r>
              <a:rPr lang="en-US" dirty="0"/>
              <a:t>$40,599,184 </a:t>
            </a:r>
            <a:endParaRPr lang="en-US" dirty="0" smtClean="0"/>
          </a:p>
          <a:p>
            <a:pPr lvl="1">
              <a:buFont typeface="Arial" panose="020B0604020202020204" pitchFamily="34" charset="0"/>
              <a:buChar char="•"/>
            </a:pPr>
            <a:r>
              <a:rPr lang="en-US" dirty="0" smtClean="0"/>
              <a:t>Filed a voluntary self-disclosure</a:t>
            </a:r>
          </a:p>
          <a:p>
            <a:pPr lvl="1">
              <a:buFont typeface="Arial" panose="020B0604020202020204" pitchFamily="34" charset="0"/>
              <a:buChar char="•"/>
            </a:pPr>
            <a:r>
              <a:rPr lang="en-US" dirty="0" smtClean="0"/>
              <a:t>Considered a “non-egregious case”</a:t>
            </a:r>
          </a:p>
          <a:p>
            <a:pPr lvl="1">
              <a:buFont typeface="Arial" panose="020B0604020202020204" pitchFamily="34" charset="0"/>
              <a:buChar char="•"/>
            </a:pPr>
            <a:r>
              <a:rPr lang="en-US" dirty="0"/>
              <a:t>Paid a $2.3 million fine</a:t>
            </a:r>
          </a:p>
          <a:p>
            <a:pPr marL="342900" lvl="1" indent="0">
              <a:buNone/>
            </a:pPr>
            <a:endParaRPr lang="en-US" dirty="0"/>
          </a:p>
        </p:txBody>
      </p:sp>
    </p:spTree>
    <p:extLst>
      <p:ext uri="{BB962C8B-B14F-4D97-AF65-F5344CB8AC3E}">
        <p14:creationId xmlns:p14="http://schemas.microsoft.com/office/powerpoint/2010/main" val="932973406"/>
      </p:ext>
    </p:extLst>
  </p:cSld>
  <p:clrMapOvr>
    <a:masterClrMapping/>
  </p:clrMapOvr>
</p:sld>
</file>

<file path=ppt/slides/slide31.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p:cNvSpPr>
            <a:spLocks noGrp="1"/>
          </p:cNvSpPr>
          <p:nvPr>
            <p:ph type="title"/>
          </p:nvPr>
        </p:nvSpPr>
        <p:spPr/>
        <p:txBody>
          <a:bodyPr/>
          <a:lstStyle/>
          <a:p>
            <a:r>
              <a:rPr lang="en-US" dirty="0" smtClean="0"/>
              <a:t>Examples of </a:t>
            </a:r>
            <a:r>
              <a:rPr lang="en-US" dirty="0" err="1" smtClean="0"/>
              <a:t>OFAC</a:t>
            </a:r>
            <a:r>
              <a:rPr lang="en-US" dirty="0" smtClean="0"/>
              <a:t> Enforcement Cases</a:t>
            </a:r>
            <a:endParaRPr lang="en-US" dirty="0"/>
          </a:p>
        </p:txBody>
      </p:sp>
      <p:sp>
        <p:nvSpPr>
          <p:cNvPr id="3" name="Content Placeholder 2" descr="" title=""/>
          <p:cNvSpPr>
            <a:spLocks noGrp="1"/>
          </p:cNvSpPr>
          <p:nvPr>
            <p:ph idx="1"/>
          </p:nvPr>
        </p:nvSpPr>
        <p:spPr/>
        <p:txBody>
          <a:bodyPr>
            <a:normAutofit fontScale="85000" lnSpcReduction="20000"/>
          </a:bodyPr>
          <a:lstStyle/>
          <a:p>
            <a:r>
              <a:rPr lang="en-US" dirty="0"/>
              <a:t>Schlumberger Oilfield Holdings Ltd. (2013)</a:t>
            </a:r>
          </a:p>
          <a:p>
            <a:pPr lvl="1">
              <a:buFont typeface="Arial" panose="020B0604020202020204" pitchFamily="34" charset="0"/>
              <a:buChar char="•"/>
            </a:pPr>
            <a:r>
              <a:rPr lang="en-US" dirty="0" smtClean="0"/>
              <a:t>Key </a:t>
            </a:r>
            <a:r>
              <a:rPr lang="en-US" dirty="0"/>
              <a:t>Facts from Statement of Offense:  </a:t>
            </a:r>
          </a:p>
          <a:p>
            <a:pPr lvl="2"/>
            <a:r>
              <a:rPr lang="en-US" sz="2000" dirty="0" smtClean="0"/>
              <a:t>Facilitated </a:t>
            </a:r>
            <a:r>
              <a:rPr lang="en-US" sz="2000" dirty="0"/>
              <a:t>trade with Iran and Sudan (when Sudan was still subject to a U.S. embargo</a:t>
            </a:r>
            <a:r>
              <a:rPr lang="en-US" sz="2000" dirty="0" smtClean="0"/>
              <a:t>).</a:t>
            </a:r>
          </a:p>
          <a:p>
            <a:pPr lvl="2"/>
            <a:r>
              <a:rPr lang="en-US" sz="2000" dirty="0" smtClean="0"/>
              <a:t>“</a:t>
            </a:r>
            <a:r>
              <a:rPr lang="en-US" sz="2000" dirty="0"/>
              <a:t>Although it was lawful for </a:t>
            </a:r>
            <a:r>
              <a:rPr lang="en-US" sz="2000" dirty="0" err="1"/>
              <a:t>SOHL</a:t>
            </a:r>
            <a:r>
              <a:rPr lang="en-US" sz="2000" dirty="0"/>
              <a:t>, a non-U.S. entity, to operate in Iran and Sudan under certain circumstances . . . </a:t>
            </a:r>
            <a:r>
              <a:rPr lang="en-US" sz="2000" b="1" dirty="0"/>
              <a:t>Schlumberger failed to train its employees adequately to ensure that all company U.S. persons, including non-U.S. citizens who resided in the U.S. . . . fully complied with Schlumberger's policies and procedures </a:t>
            </a:r>
            <a:r>
              <a:rPr lang="en-US" sz="2000" dirty="0"/>
              <a:t>assuring compliance with U.S. economic sanctions.”  </a:t>
            </a:r>
          </a:p>
          <a:p>
            <a:pPr lvl="2"/>
            <a:r>
              <a:rPr lang="en-US" sz="2000" dirty="0"/>
              <a:t>“[M]any of the . . . employees located in the United States were non-U.S. citizens with little or no prior exposure to U.S. sanctions laws but nonetheless were U.S. persons [under U.S. sanctions laws</a:t>
            </a:r>
            <a:r>
              <a:rPr lang="en-US" sz="2000" dirty="0" smtClean="0"/>
              <a:t>].”</a:t>
            </a:r>
          </a:p>
          <a:p>
            <a:pPr lvl="2"/>
            <a:r>
              <a:rPr lang="en-US" sz="2000" dirty="0" smtClean="0"/>
              <a:t>Penalty:  </a:t>
            </a:r>
            <a:r>
              <a:rPr lang="en-US" sz="2000" b="1" dirty="0" smtClean="0"/>
              <a:t>$232 million</a:t>
            </a:r>
            <a:endParaRPr lang="en-US" sz="2000" dirty="0"/>
          </a:p>
          <a:p>
            <a:pPr lvl="2"/>
            <a:endParaRPr lang="en-US" sz="2000" dirty="0"/>
          </a:p>
          <a:p>
            <a:endParaRPr lang="en-US" dirty="0"/>
          </a:p>
        </p:txBody>
      </p:sp>
    </p:spTree>
    <p:extLst>
      <p:ext uri="{BB962C8B-B14F-4D97-AF65-F5344CB8AC3E}">
        <p14:creationId xmlns:p14="http://schemas.microsoft.com/office/powerpoint/2010/main" val="2448455699"/>
      </p:ext>
    </p:extLst>
  </p:cSld>
  <p:clrMapOvr>
    <a:masterClrMapping/>
  </p:clrMapOvr>
</p:sld>
</file>

<file path=ppt/slides/slide32.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p:cNvSpPr>
            <a:spLocks noGrp="1"/>
          </p:cNvSpPr>
          <p:nvPr>
            <p:ph type="title"/>
          </p:nvPr>
        </p:nvSpPr>
        <p:spPr/>
        <p:txBody>
          <a:bodyPr/>
          <a:lstStyle/>
          <a:p>
            <a:r>
              <a:rPr lang="en-US" dirty="0" smtClean="0"/>
              <a:t>Joint Agency Enforcement</a:t>
            </a:r>
            <a:endParaRPr lang="en-US" dirty="0"/>
          </a:p>
        </p:txBody>
      </p:sp>
      <p:sp>
        <p:nvSpPr>
          <p:cNvPr id="3" name="Content Placeholder 2" descr="" title=""/>
          <p:cNvSpPr>
            <a:spLocks noGrp="1"/>
          </p:cNvSpPr>
          <p:nvPr>
            <p:ph idx="1"/>
          </p:nvPr>
        </p:nvSpPr>
        <p:spPr>
          <a:xfrm>
            <a:off x="457200" y="1387078"/>
            <a:ext cx="8229600" cy="3159791"/>
          </a:xfrm>
        </p:spPr>
        <p:txBody>
          <a:bodyPr>
            <a:normAutofit/>
          </a:bodyPr>
          <a:lstStyle/>
          <a:p>
            <a:pPr lvl="0"/>
            <a:r>
              <a:rPr lang="en-US" sz="1600" b="1" dirty="0">
                <a:solidFill>
                  <a:prstClr val="black"/>
                </a:solidFill>
              </a:rPr>
              <a:t>Yantai </a:t>
            </a:r>
            <a:r>
              <a:rPr lang="en-US" sz="1600" b="1" dirty="0" err="1">
                <a:solidFill>
                  <a:prstClr val="black"/>
                </a:solidFill>
              </a:rPr>
              <a:t>Jereh</a:t>
            </a:r>
            <a:r>
              <a:rPr lang="en-US" sz="1600" b="1" dirty="0">
                <a:solidFill>
                  <a:prstClr val="black"/>
                </a:solidFill>
              </a:rPr>
              <a:t> Oilfield Services Group Co. Ltd. – 2018 </a:t>
            </a:r>
          </a:p>
          <a:p>
            <a:pPr lvl="1"/>
            <a:r>
              <a:rPr lang="en-US" sz="1600" dirty="0" err="1">
                <a:solidFill>
                  <a:prstClr val="black"/>
                </a:solidFill>
              </a:rPr>
              <a:t>BIS</a:t>
            </a:r>
            <a:r>
              <a:rPr lang="en-US" sz="1600" dirty="0">
                <a:solidFill>
                  <a:prstClr val="black"/>
                </a:solidFill>
              </a:rPr>
              <a:t> and </a:t>
            </a:r>
            <a:r>
              <a:rPr lang="en-US" sz="1600" dirty="0" err="1">
                <a:solidFill>
                  <a:prstClr val="black"/>
                </a:solidFill>
              </a:rPr>
              <a:t>OFAC</a:t>
            </a:r>
            <a:r>
              <a:rPr lang="en-US" sz="1600" dirty="0">
                <a:solidFill>
                  <a:prstClr val="black"/>
                </a:solidFill>
              </a:rPr>
              <a:t> joint enforcement effort</a:t>
            </a:r>
          </a:p>
          <a:p>
            <a:pPr lvl="1"/>
            <a:r>
              <a:rPr lang="en-US" sz="1600" dirty="0">
                <a:solidFill>
                  <a:prstClr val="black"/>
                </a:solidFill>
              </a:rPr>
              <a:t>China-based Yantai </a:t>
            </a:r>
            <a:r>
              <a:rPr lang="en-US" sz="1600" dirty="0" err="1">
                <a:solidFill>
                  <a:prstClr val="black"/>
                </a:solidFill>
              </a:rPr>
              <a:t>Jereh</a:t>
            </a:r>
            <a:r>
              <a:rPr lang="en-US" sz="1600" dirty="0">
                <a:solidFill>
                  <a:prstClr val="black"/>
                </a:solidFill>
              </a:rPr>
              <a:t> bought and sold oilfield equipment (spare parts, coiled tubing string, pump sets) with intent to export to Iran via China and UAE </a:t>
            </a:r>
          </a:p>
          <a:p>
            <a:pPr lvl="2"/>
            <a:r>
              <a:rPr lang="en-US" sz="1600" dirty="0" err="1">
                <a:solidFill>
                  <a:prstClr val="black"/>
                </a:solidFill>
              </a:rPr>
              <a:t>BIS</a:t>
            </a:r>
            <a:r>
              <a:rPr lang="en-US" sz="1600" dirty="0">
                <a:solidFill>
                  <a:prstClr val="black"/>
                </a:solidFill>
              </a:rPr>
              <a:t> jurisdiction: equipment was subject to the EAR and prohibited for export to Iran</a:t>
            </a:r>
          </a:p>
          <a:p>
            <a:pPr lvl="2"/>
            <a:r>
              <a:rPr lang="en-US" sz="1600" dirty="0" err="1">
                <a:solidFill>
                  <a:prstClr val="black"/>
                </a:solidFill>
              </a:rPr>
              <a:t>OFAC</a:t>
            </a:r>
            <a:r>
              <a:rPr lang="en-US" sz="1600" dirty="0">
                <a:solidFill>
                  <a:prstClr val="black"/>
                </a:solidFill>
              </a:rPr>
              <a:t> jurisdiction: prohibited exportation of U.S.-origin goods to Iran</a:t>
            </a:r>
          </a:p>
          <a:p>
            <a:pPr lvl="1"/>
            <a:r>
              <a:rPr lang="en-US" sz="1600" dirty="0">
                <a:solidFill>
                  <a:prstClr val="black"/>
                </a:solidFill>
              </a:rPr>
              <a:t>Concealed ultimate destination involving separate China-based trading company; false statements made to </a:t>
            </a:r>
            <a:r>
              <a:rPr lang="en-US" sz="1600" dirty="0" err="1">
                <a:solidFill>
                  <a:prstClr val="black"/>
                </a:solidFill>
              </a:rPr>
              <a:t>BIS</a:t>
            </a:r>
            <a:r>
              <a:rPr lang="en-US" sz="1600" dirty="0">
                <a:solidFill>
                  <a:prstClr val="black"/>
                </a:solidFill>
              </a:rPr>
              <a:t> </a:t>
            </a:r>
          </a:p>
          <a:p>
            <a:pPr lvl="1"/>
            <a:r>
              <a:rPr lang="en-US" sz="1600" dirty="0" err="1">
                <a:solidFill>
                  <a:prstClr val="black"/>
                </a:solidFill>
              </a:rPr>
              <a:t>BIS</a:t>
            </a:r>
            <a:r>
              <a:rPr lang="en-US" sz="1600" dirty="0">
                <a:solidFill>
                  <a:prstClr val="black"/>
                </a:solidFill>
              </a:rPr>
              <a:t> penalty: $600,000, 5-year probationary period</a:t>
            </a:r>
          </a:p>
          <a:p>
            <a:pPr lvl="1"/>
            <a:r>
              <a:rPr lang="en-US" sz="1600" dirty="0" err="1">
                <a:solidFill>
                  <a:prstClr val="black"/>
                </a:solidFill>
              </a:rPr>
              <a:t>OFAC</a:t>
            </a:r>
            <a:r>
              <a:rPr lang="en-US" sz="1600" dirty="0">
                <a:solidFill>
                  <a:prstClr val="black"/>
                </a:solidFill>
              </a:rPr>
              <a:t> penalty: $2.8 million civil penalty; </a:t>
            </a:r>
            <a:r>
              <a:rPr lang="en-US" sz="1600" dirty="0" err="1">
                <a:solidFill>
                  <a:prstClr val="black"/>
                </a:solidFill>
              </a:rPr>
              <a:t>OFAC</a:t>
            </a:r>
            <a:r>
              <a:rPr lang="en-US" sz="1600" dirty="0">
                <a:solidFill>
                  <a:prstClr val="black"/>
                </a:solidFill>
              </a:rPr>
              <a:t> considered this an “egregious case</a:t>
            </a:r>
            <a:r>
              <a:rPr lang="en-US" sz="1600" dirty="0" smtClean="0">
                <a:solidFill>
                  <a:prstClr val="black"/>
                </a:solidFill>
              </a:rPr>
              <a:t>”</a:t>
            </a:r>
            <a:endParaRPr lang="en-US" sz="1600" dirty="0">
              <a:solidFill>
                <a:prstClr val="black"/>
              </a:solidFill>
            </a:endParaRPr>
          </a:p>
          <a:p>
            <a:endParaRPr lang="en-US" dirty="0"/>
          </a:p>
        </p:txBody>
      </p:sp>
      <p:sp>
        <p:nvSpPr>
          <p:cNvPr id="4" name="Slide Number Placeholder 3" descr="" title=""/>
          <p:cNvSpPr>
            <a:spLocks noGrp="1"/>
          </p:cNvSpPr>
          <p:nvPr>
            <p:ph type="sldNum" sz="quarter" idx="10"/>
          </p:nvPr>
        </p:nvSpPr>
        <p:spPr/>
        <p:txBody>
          <a:bodyPr/>
          <a:lstStyle/>
          <a:p>
            <a:fld id="{34FA03A8-A899-4F4B-90F4-924AC50DE6BC}" type="slidenum">
              <a:rPr lang="en-US" smtClean="0"/>
              <a:t>32</a:t>
            </a:fld>
            <a:endParaRPr lang="en-US" dirty="0"/>
          </a:p>
        </p:txBody>
      </p:sp>
    </p:spTree>
    <p:extLst>
      <p:ext uri="{BB962C8B-B14F-4D97-AF65-F5344CB8AC3E}">
        <p14:creationId xmlns:p14="http://schemas.microsoft.com/office/powerpoint/2010/main" val="3812114826"/>
      </p:ext>
    </p:extLst>
  </p:cSld>
  <p:clrMapOvr>
    <a:masterClrMapping/>
  </p:clrMapOvr>
</p:sld>
</file>

<file path=ppt/slides/slide33.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pic>
        <p:nvPicPr>
          <p:cNvPr id="2" name="Picture 1" descr="" title=""/>
          <p:cNvPicPr>
            <a:picLocks noChangeAspect="1"/>
          </p:cNvPicPr>
          <p:nvPr/>
        </p:nvPicPr>
        <p:blipFill rotWithShape="1">
          <a:blip r:embed="rId3"/>
          <a:srcRect t="19405" b="9444"/>
          <a:stretch/>
        </p:blipFill>
        <p:spPr>
          <a:xfrm>
            <a:off x="0" y="361950"/>
            <a:ext cx="9144000" cy="4191000"/>
          </a:xfrm>
          <a:prstGeom prst="rect">
            <a:avLst/>
          </a:prstGeom>
        </p:spPr>
      </p:pic>
      <p:sp>
        <p:nvSpPr>
          <p:cNvPr id="158722" name="Rectangle 3" descr="" title=""/>
          <p:cNvSpPr>
            <a:spLocks noGrp="1" noChangeArrowheads="1"/>
          </p:cNvSpPr>
          <p:nvPr>
            <p:ph idx="1"/>
          </p:nvPr>
        </p:nvSpPr>
        <p:spPr>
          <a:xfrm>
            <a:off x="533400" y="2114550"/>
            <a:ext cx="8077200" cy="1219200"/>
          </a:xfrm>
          <a:solidFill>
            <a:schemeClr val="bg1"/>
          </a:solidFill>
        </p:spPr>
        <p:txBody>
          <a:bodyPr vert="horz" lIns="67866" tIns="33338" rIns="67866" bIns="33338" rtlCol="0">
            <a:normAutofit/>
          </a:bodyPr>
          <a:lstStyle/>
          <a:p>
            <a:pPr marL="0" lvl="0" indent="0">
              <a:buNone/>
            </a:pPr>
            <a:r>
              <a:rPr lang="en-US" sz="1500" dirty="0" smtClean="0">
                <a:solidFill>
                  <a:prstClr val="black"/>
                </a:solidFill>
                <a:latin typeface="Adobe Heiti Std R" panose="020B0400000000000000" pitchFamily="34" charset="-128"/>
                <a:ea typeface="Adobe Heiti Std R" panose="020B0400000000000000" pitchFamily="34" charset="-128"/>
              </a:rPr>
              <a:t>     </a:t>
            </a:r>
            <a:endParaRPr lang="en-US" altLang="en-US" sz="750" dirty="0" smtClean="0">
              <a:solidFill>
                <a:srgbClr val="983222"/>
              </a:solidFill>
              <a:latin typeface="Adobe Heiti Std R" panose="020B0400000000000000" pitchFamily="34" charset="-128"/>
              <a:ea typeface="Adobe Heiti Std R" panose="020B0400000000000000" pitchFamily="34" charset="-128"/>
            </a:endParaRPr>
          </a:p>
          <a:p>
            <a:pPr algn="ctr">
              <a:spcBef>
                <a:spcPct val="0"/>
              </a:spcBef>
              <a:buFontTx/>
              <a:buNone/>
            </a:pPr>
            <a:r>
              <a:rPr lang="en-US" altLang="en-US" sz="3000" b="1" dirty="0" smtClean="0">
                <a:solidFill>
                  <a:srgbClr val="983222"/>
                </a:solidFill>
                <a:latin typeface="Adobe Heiti Std R" panose="020B0400000000000000" pitchFamily="34" charset="-128"/>
                <a:ea typeface="Adobe Heiti Std R" panose="020B0400000000000000" pitchFamily="34" charset="-128"/>
              </a:rPr>
              <a:t>  IMPLEMENTING COMPLIANCE PROGRAMS</a:t>
            </a:r>
          </a:p>
          <a:p>
            <a:pPr>
              <a:spcBef>
                <a:spcPct val="0"/>
              </a:spcBef>
              <a:buFontTx/>
              <a:buNone/>
            </a:pPr>
            <a:r>
              <a:rPr lang="en-US" altLang="en-US" sz="3000" b="1" dirty="0" smtClean="0">
                <a:solidFill>
                  <a:srgbClr val="983222"/>
                </a:solidFill>
                <a:latin typeface="Adobe Heiti Std R" panose="020B0400000000000000" pitchFamily="34" charset="-128"/>
                <a:ea typeface="Adobe Heiti Std R" panose="020B0400000000000000" pitchFamily="34" charset="-128"/>
              </a:rPr>
              <a:t>  </a:t>
            </a:r>
            <a:endParaRPr lang="en-US" altLang="en-US" sz="3000" b="1" dirty="0">
              <a:solidFill>
                <a:srgbClr val="983222"/>
              </a:solidFill>
              <a:latin typeface="Adobe Heiti Std R" panose="020B0400000000000000" pitchFamily="34" charset="-128"/>
              <a:ea typeface="Adobe Heiti Std R" panose="020B0400000000000000" pitchFamily="34" charset="-128"/>
            </a:endParaRPr>
          </a:p>
        </p:txBody>
      </p:sp>
      <p:sp>
        <p:nvSpPr>
          <p:cNvPr id="3" name="Slide Number Placeholder 2" descr="" title=""/>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4FA03A8-A899-4F4B-90F4-924AC50DE6BC}" type="slidenum">
              <a:rPr kumimoji="0" lang="en-US" sz="9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33</a:t>
            </a:fld>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0565008"/>
      </p:ext>
    </p:extLst>
  </p:cSld>
  <p:clrMapOvr>
    <a:masterClrMapping/>
  </p:clrMapOvr>
  <mc:AlternateContent xmlns:mc="http://schemas.openxmlformats.org/markup-compatibility/2006" xmlns:p14="http://schemas.microsoft.com/office/powerpoint/2010/main">
    <mc:Choice Requires="p14">
      <p:transition spd="slow" p14:dur="2000"/>
    </mc:Choice>
    <mc:Fallback>
      <p:transition spd="slow"/>
    </mc:Fallback>
  </mc:AlternateContent>
</p:sld>
</file>

<file path=ppt/slides/slide34.xml><?xml version="1.0" encoding="utf-8"?>
<p:sld xmlns:p14="http://schemas.microsoft.com/office/powerpoint/2010/main" xmlns:a="http://schemas.openxmlformats.org/drawingml/2006/main" xmlns:r="http://schemas.openxmlformats.org/officeDocument/2006/relationships" xmlns:p="http://schemas.openxmlformats.org/presentationml/2006/main" showMasterPhAnim="0">
  <p:cSld>
    <p:spTree>
      <p:nvGrpSpPr>
        <p:cNvPr id="1" name="" descr="" title=""/>
        <p:cNvGrpSpPr/>
        <p:nvPr/>
      </p:nvGrpSpPr>
      <p:grpSpPr>
        <a:xfrm>
          <a:off x="0" y="0"/>
          <a:ext cx="0" cy="0"/>
          <a:chOff x="0" y="0"/>
          <a:chExt cx="0" cy="0"/>
        </a:xfrm>
      </p:grpSpPr>
      <p:sp>
        <p:nvSpPr>
          <p:cNvPr id="148484" name="Rectangle 5" descr="" title=""/>
          <p:cNvSpPr>
            <a:spLocks noGrp="1" noChangeArrowheads="1"/>
          </p:cNvSpPr>
          <p:nvPr>
            <p:ph type="title"/>
          </p:nvPr>
        </p:nvSpPr>
        <p:spPr>
          <a:xfrm>
            <a:off x="457200" y="377428"/>
            <a:ext cx="5562600" cy="594122"/>
          </a:xfrm>
          <a:noFill/>
        </p:spPr>
        <p:txBody>
          <a:bodyPr>
            <a:normAutofit fontScale="90000"/>
          </a:bodyPr>
          <a:lstStyle/>
          <a:p>
            <a:r>
              <a:rPr lang="en-US" altLang="en-US" dirty="0"/>
              <a:t>Compliance Programs</a:t>
            </a:r>
          </a:p>
        </p:txBody>
      </p:sp>
      <p:sp>
        <p:nvSpPr>
          <p:cNvPr id="148483" name="Rectangle 3" descr="" title=""/>
          <p:cNvSpPr>
            <a:spLocks noGrp="1" noChangeArrowheads="1"/>
          </p:cNvSpPr>
          <p:nvPr>
            <p:ph idx="1"/>
          </p:nvPr>
        </p:nvSpPr>
        <p:spPr>
          <a:xfrm>
            <a:off x="76200" y="1085850"/>
            <a:ext cx="5638800" cy="3371850"/>
          </a:xfrm>
        </p:spPr>
        <p:txBody>
          <a:bodyPr>
            <a:normAutofit lnSpcReduction="10000"/>
          </a:bodyPr>
          <a:lstStyle/>
          <a:p>
            <a:pPr eaLnBrk="1" hangingPunct="1">
              <a:lnSpc>
                <a:spcPct val="90000"/>
              </a:lnSpc>
              <a:buFontTx/>
              <a:buNone/>
            </a:pPr>
            <a:endParaRPr lang="en-US" altLang="en-US" sz="1650" b="1" dirty="0"/>
          </a:p>
          <a:p>
            <a:pPr lvl="1" eaLnBrk="1" hangingPunct="1">
              <a:lnSpc>
                <a:spcPct val="90000"/>
              </a:lnSpc>
              <a:buFont typeface="Arial" panose="020B0604020202020204" pitchFamily="34" charset="0"/>
              <a:buChar char="•"/>
            </a:pPr>
            <a:r>
              <a:rPr lang="en-US" altLang="en-US" sz="2400" dirty="0"/>
              <a:t>Enforcement Agent’s first words: “</a:t>
            </a:r>
            <a:r>
              <a:rPr lang="en-US" altLang="en-US" sz="2400" dirty="0" smtClean="0"/>
              <a:t>Let’s </a:t>
            </a:r>
            <a:r>
              <a:rPr lang="en-US" altLang="en-US" sz="2400" dirty="0"/>
              <a:t>see a copy of your compliance program”</a:t>
            </a:r>
          </a:p>
          <a:p>
            <a:pPr lvl="3">
              <a:lnSpc>
                <a:spcPct val="90000"/>
              </a:lnSpc>
              <a:buFont typeface="Arial" panose="020B0604020202020204" pitchFamily="34" charset="0"/>
              <a:buChar char="•"/>
            </a:pPr>
            <a:r>
              <a:rPr lang="en-US" altLang="en-US" sz="1600" dirty="0"/>
              <a:t>Mitigating factor for non-compliance </a:t>
            </a:r>
          </a:p>
          <a:p>
            <a:pPr lvl="3">
              <a:lnSpc>
                <a:spcPct val="90000"/>
              </a:lnSpc>
              <a:buFont typeface="Arial" panose="020B0604020202020204" pitchFamily="34" charset="0"/>
              <a:buChar char="•"/>
            </a:pPr>
            <a:r>
              <a:rPr lang="en-US" altLang="en-US" sz="1600" dirty="0"/>
              <a:t>Lessens risk in export transactions </a:t>
            </a:r>
          </a:p>
          <a:p>
            <a:pPr lvl="3">
              <a:lnSpc>
                <a:spcPct val="90000"/>
              </a:lnSpc>
              <a:buFont typeface="Arial" panose="020B0604020202020204" pitchFamily="34" charset="0"/>
              <a:buChar char="•"/>
            </a:pPr>
            <a:r>
              <a:rPr lang="en-US" altLang="en-US" sz="1600" dirty="0"/>
              <a:t>Provides a roadmap of the processing flow to ensure consistent export compliance </a:t>
            </a:r>
          </a:p>
          <a:p>
            <a:pPr lvl="3">
              <a:lnSpc>
                <a:spcPct val="90000"/>
              </a:lnSpc>
              <a:buFont typeface="Arial" panose="020B0604020202020204" pitchFamily="34" charset="0"/>
              <a:buChar char="•"/>
            </a:pPr>
            <a:r>
              <a:rPr lang="en-US" altLang="en-US" sz="1600" dirty="0"/>
              <a:t>Provides personnel with tools and procedures to help them perform their functions accurately</a:t>
            </a:r>
          </a:p>
          <a:p>
            <a:pPr lvl="3">
              <a:lnSpc>
                <a:spcPct val="90000"/>
              </a:lnSpc>
              <a:buFont typeface="Arial" panose="020B0604020202020204" pitchFamily="34" charset="0"/>
              <a:buChar char="•"/>
            </a:pPr>
            <a:r>
              <a:rPr lang="en-US" altLang="en-US" sz="1600" dirty="0"/>
              <a:t>Improve accountability for export control tasks by identifying responsible persons </a:t>
            </a:r>
          </a:p>
        </p:txBody>
      </p:sp>
      <p:sp>
        <p:nvSpPr>
          <p:cNvPr id="2" name="Slide Number Placeholder 1" descr="" title=""/>
          <p:cNvSpPr>
            <a:spLocks noGrp="1"/>
          </p:cNvSpPr>
          <p:nvPr>
            <p:ph type="sldNum" sz="quarter" idx="10"/>
          </p:nvPr>
        </p:nvSpPr>
        <p:spPr/>
        <p:txBody>
          <a:bodyPr/>
          <a:lstStyle/>
          <a:p>
            <a:fld id="{34FA03A8-A899-4F4B-90F4-924AC50DE6BC}" type="slidenum">
              <a:rPr lang="en-US" smtClean="0"/>
              <a:t>34</a:t>
            </a:fld>
            <a:endParaRPr lang="en-US" dirty="0"/>
          </a:p>
        </p:txBody>
      </p:sp>
      <p:pic>
        <p:nvPicPr>
          <p:cNvPr id="4" name="Picture 3" descr="" title=""/>
          <p:cNvPicPr>
            <a:picLocks noChangeAspect="1"/>
          </p:cNvPicPr>
          <p:nvPr/>
        </p:nvPicPr>
        <p:blipFill>
          <a:blip r:embed="rId2"/>
          <a:stretch>
            <a:fillRect/>
          </a:stretch>
        </p:blipFill>
        <p:spPr>
          <a:xfrm>
            <a:off x="6019799" y="1057275"/>
            <a:ext cx="3027197" cy="3190875"/>
          </a:xfrm>
          <a:prstGeom prst="rect">
            <a:avLst/>
          </a:prstGeom>
          <a:effectLst>
            <a:glow rad="228600">
              <a:schemeClr val="accent1">
                <a:satMod val="175000"/>
                <a:alpha val="40000"/>
              </a:schemeClr>
            </a:glow>
          </a:effectLst>
        </p:spPr>
      </p:pic>
    </p:spTree>
    <p:extLst>
      <p:ext uri="{BB962C8B-B14F-4D97-AF65-F5344CB8AC3E}">
        <p14:creationId xmlns:p14="http://schemas.microsoft.com/office/powerpoint/2010/main" val="3276018472"/>
      </p:ext>
    </p:extLst>
  </p:cSld>
  <p:clrMapOvr>
    <a:masterClrMapping/>
  </p:clrMapOvr>
</p:sld>
</file>

<file path=ppt/slides/slide35.xml><?xml version="1.0" encoding="utf-8"?>
<p:sld xmlns:p14="http://schemas.microsoft.com/office/powerpoint/2010/main" xmlns:a="http://schemas.openxmlformats.org/drawingml/2006/main" xmlns:r="http://schemas.openxmlformats.org/officeDocument/2006/relationships" xmlns:p="http://schemas.openxmlformats.org/presentationml/2006/main" showMasterPhAnim="0">
  <p:cSld>
    <p:spTree>
      <p:nvGrpSpPr>
        <p:cNvPr id="1" name="" descr="" title=""/>
        <p:cNvGrpSpPr/>
        <p:nvPr/>
      </p:nvGrpSpPr>
      <p:grpSpPr>
        <a:xfrm>
          <a:off x="0" y="0"/>
          <a:ext cx="0" cy="0"/>
          <a:chOff x="0" y="0"/>
          <a:chExt cx="0" cy="0"/>
        </a:xfrm>
      </p:grpSpPr>
      <p:sp>
        <p:nvSpPr>
          <p:cNvPr id="147460" name="Rectangle 5" descr="" title=""/>
          <p:cNvSpPr>
            <a:spLocks noGrp="1" noChangeArrowheads="1"/>
          </p:cNvSpPr>
          <p:nvPr>
            <p:ph type="title"/>
          </p:nvPr>
        </p:nvSpPr>
        <p:spPr>
          <a:noFill/>
        </p:spPr>
        <p:txBody>
          <a:bodyPr>
            <a:normAutofit/>
          </a:bodyPr>
          <a:lstStyle/>
          <a:p>
            <a:pPr eaLnBrk="1" hangingPunct="1"/>
            <a:r>
              <a:rPr lang="en-US" altLang="en-US" b="1" dirty="0" smtClean="0"/>
              <a:t>Compliance Programs</a:t>
            </a:r>
            <a:endParaRPr lang="en-US" altLang="en-US" b="1" dirty="0"/>
          </a:p>
        </p:txBody>
      </p:sp>
      <p:sp>
        <p:nvSpPr>
          <p:cNvPr id="147459" name="Rectangle 3" descr="" title=""/>
          <p:cNvSpPr>
            <a:spLocks noGrp="1" noChangeArrowheads="1"/>
          </p:cNvSpPr>
          <p:nvPr>
            <p:ph idx="1"/>
          </p:nvPr>
        </p:nvSpPr>
        <p:spPr>
          <a:xfrm>
            <a:off x="228600" y="1329924"/>
            <a:ext cx="4724400" cy="3299225"/>
          </a:xfrm>
        </p:spPr>
        <p:txBody>
          <a:bodyPr>
            <a:normAutofit fontScale="62500" lnSpcReduction="20000"/>
          </a:bodyPr>
          <a:lstStyle/>
          <a:p>
            <a:pPr eaLnBrk="1" hangingPunct="1">
              <a:lnSpc>
                <a:spcPct val="90000"/>
              </a:lnSpc>
            </a:pPr>
            <a:r>
              <a:rPr lang="en-US" altLang="en-US" sz="2250" b="1" dirty="0"/>
              <a:t>Implement </a:t>
            </a:r>
            <a:r>
              <a:rPr lang="en-US" altLang="en-US" sz="2250" b="1" dirty="0" smtClean="0"/>
              <a:t>a Sanctions/Export Controls </a:t>
            </a:r>
            <a:r>
              <a:rPr lang="en-US" altLang="en-US" sz="2250" b="1" dirty="0"/>
              <a:t>Management Program</a:t>
            </a:r>
          </a:p>
          <a:p>
            <a:pPr eaLnBrk="1" hangingPunct="1">
              <a:lnSpc>
                <a:spcPct val="90000"/>
              </a:lnSpc>
              <a:buFontTx/>
              <a:buNone/>
            </a:pPr>
            <a:endParaRPr lang="en-US" altLang="en-US" sz="1650" b="1" dirty="0"/>
          </a:p>
          <a:p>
            <a:pPr lvl="1" eaLnBrk="1" hangingPunct="1">
              <a:lnSpc>
                <a:spcPct val="90000"/>
              </a:lnSpc>
              <a:buFont typeface="Arial" panose="020B0604020202020204" pitchFamily="34" charset="0"/>
              <a:buChar char="•"/>
            </a:pPr>
            <a:r>
              <a:rPr lang="en-US" altLang="en-US" dirty="0"/>
              <a:t>Guidance available on </a:t>
            </a:r>
            <a:r>
              <a:rPr lang="en-US" altLang="en-US" dirty="0" err="1" smtClean="0"/>
              <a:t>DDTC</a:t>
            </a:r>
            <a:r>
              <a:rPr lang="en-US" altLang="en-US" dirty="0" smtClean="0"/>
              <a:t>, </a:t>
            </a:r>
            <a:r>
              <a:rPr lang="en-US" altLang="en-US" dirty="0" err="1" smtClean="0"/>
              <a:t>BIS</a:t>
            </a:r>
            <a:r>
              <a:rPr lang="en-US" altLang="en-US" dirty="0" smtClean="0"/>
              <a:t> and </a:t>
            </a:r>
            <a:r>
              <a:rPr lang="en-US" altLang="en-US" dirty="0" err="1" smtClean="0"/>
              <a:t>OFAC</a:t>
            </a:r>
            <a:r>
              <a:rPr lang="en-US" altLang="en-US" dirty="0" smtClean="0"/>
              <a:t> websites:</a:t>
            </a:r>
          </a:p>
          <a:p>
            <a:pPr marL="928688" lvl="2" indent="-285750">
              <a:lnSpc>
                <a:spcPct val="90000"/>
              </a:lnSpc>
            </a:pPr>
            <a:r>
              <a:rPr lang="en-US" altLang="en-US" dirty="0">
                <a:hlinkClick r:id="rId2"/>
              </a:rPr>
              <a:t>https://</a:t>
            </a:r>
            <a:r>
              <a:rPr lang="en-US" altLang="en-US" dirty="0" smtClean="0">
                <a:hlinkClick r:id="rId2"/>
              </a:rPr>
              <a:t>www.pmddtc.state.gov/sys_attachment.do?sys_id=1216c09a1b671d14d1f1ea02f54bcb25</a:t>
            </a:r>
            <a:endParaRPr lang="en-US" altLang="en-US" dirty="0" smtClean="0"/>
          </a:p>
          <a:p>
            <a:pPr marL="928688" lvl="2" indent="-285750">
              <a:lnSpc>
                <a:spcPct val="90000"/>
              </a:lnSpc>
              <a:buNone/>
            </a:pPr>
            <a:endParaRPr lang="en-US" altLang="en-US" dirty="0"/>
          </a:p>
          <a:p>
            <a:pPr marL="928688" lvl="2" indent="-285750">
              <a:lnSpc>
                <a:spcPct val="90000"/>
              </a:lnSpc>
            </a:pPr>
            <a:r>
              <a:rPr lang="en-US" altLang="en-US" dirty="0" smtClean="0">
                <a:hlinkClick r:id="rId3"/>
              </a:rPr>
              <a:t>https</a:t>
            </a:r>
            <a:r>
              <a:rPr lang="en-US" altLang="en-US" dirty="0">
                <a:hlinkClick r:id="rId3"/>
              </a:rPr>
              <a:t>://</a:t>
            </a:r>
            <a:r>
              <a:rPr lang="en-US" altLang="en-US" dirty="0" smtClean="0">
                <a:hlinkClick r:id="rId3"/>
              </a:rPr>
              <a:t>www.bis.doc.gov/index.php/documents/pdfs/1641-ecp/file</a:t>
            </a:r>
            <a:endParaRPr lang="en-US" altLang="en-US" dirty="0" smtClean="0"/>
          </a:p>
          <a:p>
            <a:pPr marL="642938" lvl="2" indent="0">
              <a:lnSpc>
                <a:spcPct val="90000"/>
              </a:lnSpc>
              <a:buNone/>
            </a:pPr>
            <a:endParaRPr lang="en-US" altLang="en-US" dirty="0" smtClean="0"/>
          </a:p>
          <a:p>
            <a:pPr marL="928688" lvl="2" indent="-285750">
              <a:lnSpc>
                <a:spcPct val="90000"/>
              </a:lnSpc>
            </a:pPr>
            <a:r>
              <a:rPr lang="en-US" altLang="en-US" dirty="0">
                <a:hlinkClick r:id="rId4"/>
              </a:rPr>
              <a:t>https://</a:t>
            </a:r>
            <a:r>
              <a:rPr lang="en-US" altLang="en-US" dirty="0" smtClean="0">
                <a:hlinkClick r:id="rId4"/>
              </a:rPr>
              <a:t>home.treasury.gov/system/files/126/framework_ofac_cc.pdf</a:t>
            </a:r>
            <a:endParaRPr lang="en-US" altLang="en-US" dirty="0" smtClean="0"/>
          </a:p>
          <a:p>
            <a:pPr marL="928688" lvl="2" indent="-285750">
              <a:lnSpc>
                <a:spcPct val="90000"/>
              </a:lnSpc>
            </a:pPr>
            <a:endParaRPr lang="en-US" altLang="en-US" dirty="0" smtClean="0"/>
          </a:p>
          <a:p>
            <a:pPr marL="642938" lvl="2" indent="0">
              <a:lnSpc>
                <a:spcPct val="90000"/>
              </a:lnSpc>
              <a:buNone/>
            </a:pPr>
            <a:endParaRPr lang="en-US" altLang="en-US" dirty="0"/>
          </a:p>
          <a:p>
            <a:pPr lvl="1">
              <a:lnSpc>
                <a:spcPct val="90000"/>
              </a:lnSpc>
              <a:buFont typeface="Arial" panose="020B0604020202020204" pitchFamily="34" charset="0"/>
              <a:buChar char="•"/>
            </a:pPr>
            <a:r>
              <a:rPr lang="en-US" altLang="en-US" dirty="0"/>
              <a:t>Each company </a:t>
            </a:r>
            <a:r>
              <a:rPr lang="en-US" altLang="en-US" dirty="0" smtClean="0"/>
              <a:t>differs in </a:t>
            </a:r>
            <a:r>
              <a:rPr lang="en-US" altLang="en-US" dirty="0"/>
              <a:t>scope with respect to its export activities and general business</a:t>
            </a:r>
          </a:p>
          <a:p>
            <a:pPr marL="342900" lvl="1" indent="0">
              <a:lnSpc>
                <a:spcPct val="90000"/>
              </a:lnSpc>
              <a:buNone/>
            </a:pPr>
            <a:endParaRPr lang="en-US" altLang="en-US" dirty="0"/>
          </a:p>
          <a:p>
            <a:pPr lvl="1">
              <a:lnSpc>
                <a:spcPct val="90000"/>
              </a:lnSpc>
              <a:buFont typeface="Arial" panose="020B0604020202020204" pitchFamily="34" charset="0"/>
              <a:buChar char="•"/>
            </a:pPr>
            <a:r>
              <a:rPr lang="en-US" altLang="en-US" dirty="0"/>
              <a:t>Should be tailored to conform to the company’s specific business and organizational structure</a:t>
            </a:r>
          </a:p>
        </p:txBody>
      </p:sp>
      <p:sp>
        <p:nvSpPr>
          <p:cNvPr id="2" name="Slide Number Placeholder 1" descr="" title=""/>
          <p:cNvSpPr>
            <a:spLocks noGrp="1"/>
          </p:cNvSpPr>
          <p:nvPr>
            <p:ph type="sldNum" sz="quarter" idx="10"/>
          </p:nvPr>
        </p:nvSpPr>
        <p:spPr/>
        <p:txBody>
          <a:bodyPr/>
          <a:lstStyle/>
          <a:p>
            <a:fld id="{34FA03A8-A899-4F4B-90F4-924AC50DE6BC}" type="slidenum">
              <a:rPr lang="en-US" smtClean="0"/>
              <a:t>35</a:t>
            </a:fld>
            <a:endParaRPr lang="en-US" dirty="0"/>
          </a:p>
        </p:txBody>
      </p:sp>
      <p:pic>
        <p:nvPicPr>
          <p:cNvPr id="3" name="Picture 2" descr="" title=""/>
          <p:cNvPicPr>
            <a:picLocks noChangeAspect="1"/>
          </p:cNvPicPr>
          <p:nvPr/>
        </p:nvPicPr>
        <p:blipFill>
          <a:blip r:embed="rId5"/>
          <a:stretch>
            <a:fillRect/>
          </a:stretch>
        </p:blipFill>
        <p:spPr>
          <a:xfrm>
            <a:off x="5620145" y="901300"/>
            <a:ext cx="3266680" cy="3429000"/>
          </a:xfrm>
          <a:prstGeom prst="rect">
            <a:avLst/>
          </a:prstGeom>
        </p:spPr>
      </p:pic>
    </p:spTree>
    <p:extLst>
      <p:ext uri="{BB962C8B-B14F-4D97-AF65-F5344CB8AC3E}">
        <p14:creationId xmlns:p14="http://schemas.microsoft.com/office/powerpoint/2010/main" val="742175357"/>
      </p:ext>
    </p:extLst>
  </p:cSld>
  <p:clrMapOvr>
    <a:masterClrMapping/>
  </p:clrMapOvr>
</p:sld>
</file>

<file path=ppt/slides/slide36.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showMasterPhAnim="0">
  <p:cSld>
    <p:spTree>
      <p:nvGrpSpPr>
        <p:cNvPr id="1" name="" descr="" title=""/>
        <p:cNvGrpSpPr/>
        <p:nvPr/>
      </p:nvGrpSpPr>
      <p:grpSpPr>
        <a:xfrm>
          <a:off x="0" y="0"/>
          <a:ext cx="0" cy="0"/>
          <a:chOff x="0" y="0"/>
          <a:chExt cx="0" cy="0"/>
        </a:xfrm>
      </p:grpSpPr>
      <p:sp>
        <p:nvSpPr>
          <p:cNvPr id="3" name="Title 2" descr="" title=""/>
          <p:cNvSpPr>
            <a:spLocks noGrp="1"/>
          </p:cNvSpPr>
          <p:nvPr>
            <p:ph type="title"/>
          </p:nvPr>
        </p:nvSpPr>
        <p:spPr/>
        <p:txBody>
          <a:bodyPr/>
          <a:lstStyle/>
          <a:p>
            <a:r>
              <a:rPr lang="en-US" altLang="en-US" dirty="0"/>
              <a:t>Compliance Programs</a:t>
            </a:r>
            <a:endParaRPr lang="en-US" dirty="0"/>
          </a:p>
        </p:txBody>
      </p:sp>
      <p:sp>
        <p:nvSpPr>
          <p:cNvPr id="160772" name="Rectangle 3" descr="" title=""/>
          <p:cNvSpPr>
            <a:spLocks noGrp="1" noChangeArrowheads="1"/>
          </p:cNvSpPr>
          <p:nvPr>
            <p:ph idx="1"/>
          </p:nvPr>
        </p:nvSpPr>
        <p:spPr/>
        <p:txBody>
          <a:bodyPr/>
          <a:lstStyle/>
          <a:p>
            <a:pPr marL="0" indent="0">
              <a:buNone/>
            </a:pPr>
            <a:r>
              <a:rPr lang="en-US" altLang="en-US" b="1" dirty="0" smtClean="0"/>
              <a:t>Factors to Consider</a:t>
            </a:r>
            <a:r>
              <a:rPr lang="en-US" altLang="en-US" dirty="0" smtClean="0"/>
              <a:t>	</a:t>
            </a:r>
          </a:p>
          <a:p>
            <a:pPr marL="0" indent="0">
              <a:buNone/>
            </a:pPr>
            <a:endParaRPr lang="en-US" altLang="en-US" sz="600" dirty="0" smtClean="0"/>
          </a:p>
          <a:p>
            <a:r>
              <a:rPr lang="en-US" altLang="en-US" dirty="0" smtClean="0"/>
              <a:t>Each company differs in scope with respect to its general business</a:t>
            </a:r>
          </a:p>
          <a:p>
            <a:r>
              <a:rPr lang="en-US" altLang="en-US" dirty="0" smtClean="0"/>
              <a:t>Basic formats should be tailored to conform to the company’s specific business and organizational structure </a:t>
            </a:r>
          </a:p>
        </p:txBody>
      </p:sp>
      <p:sp>
        <p:nvSpPr>
          <p:cNvPr id="4" name="Slide Number Placeholder 3" descr="" title=""/>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4FA03A8-A899-4F4B-90F4-924AC50DE6BC}" type="slidenum">
              <a:rPr kumimoji="0" lang="en-US" sz="9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36</a:t>
            </a:fld>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9132615"/>
      </p:ext>
    </p:extLst>
  </p:cSld>
  <p:clrMapOvr>
    <a:masterClrMapping/>
  </p:clrMapOvr>
  <mc:AlternateContent xmlns:mc="http://schemas.openxmlformats.org/markup-compatibility/2006" xmlns:p14="http://schemas.microsoft.com/office/powerpoint/2010/main">
    <mc:Choice Requires="p14">
      <p:transition spd="slow" p14:dur="2000"/>
    </mc:Choice>
    <mc:Fallback>
      <p:transition spd="slow"/>
    </mc:Fallback>
  </mc:AlternateContent>
</p:sld>
</file>

<file path=ppt/slides/slide37.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p:cNvSpPr>
            <a:spLocks noGrp="1"/>
          </p:cNvSpPr>
          <p:nvPr>
            <p:ph type="title"/>
          </p:nvPr>
        </p:nvSpPr>
        <p:spPr/>
        <p:txBody>
          <a:bodyPr>
            <a:normAutofit fontScale="90000"/>
          </a:bodyPr>
          <a:lstStyle/>
          <a:p>
            <a:r>
              <a:rPr lang="en-US" dirty="0" smtClean="0">
                <a:latin typeface="Bahnschrift" panose="020B0502040204020203" pitchFamily="34" charset="0"/>
                <a:cs typeface="Helvetica" panose="020B0604020202020204" pitchFamily="34" charset="0"/>
              </a:rPr>
              <a:t>“De-risking” Makes </a:t>
            </a:r>
            <a:r>
              <a:rPr lang="en-US" dirty="0">
                <a:latin typeface="Bahnschrift" panose="020B0502040204020203" pitchFamily="34" charset="0"/>
                <a:cs typeface="Helvetica" panose="020B0604020202020204" pitchFamily="34" charset="0"/>
              </a:rPr>
              <a:t>Still Lawful Business Difficult</a:t>
            </a:r>
          </a:p>
        </p:txBody>
      </p:sp>
      <p:sp>
        <p:nvSpPr>
          <p:cNvPr id="4" name="Rectangle 3" descr="" title=""/>
          <p:cNvSpPr/>
          <p:nvPr/>
        </p:nvSpPr>
        <p:spPr>
          <a:xfrm>
            <a:off x="914400" y="1350595"/>
            <a:ext cx="6858000" cy="3093154"/>
          </a:xfrm>
          <a:prstGeom prst="rect">
            <a:avLst/>
          </a:prstGeom>
        </p:spPr>
        <p:txBody>
          <a:bodyPr wrap="square">
            <a:spAutoFit/>
          </a:bodyPr>
          <a:lstStyle/>
          <a:p>
            <a:r>
              <a:rPr lang="en-US" sz="1500" dirty="0">
                <a:latin typeface="Bahnschrift" panose="020B0502040204020203" pitchFamily="34" charset="0"/>
                <a:cs typeface="Helvetica" panose="020B0604020202020204" pitchFamily="34" charset="0"/>
              </a:rPr>
              <a:t>U.S. and non-U.S. financial institutions will tend to over-comply</a:t>
            </a:r>
          </a:p>
          <a:p>
            <a:pPr marL="214313" indent="-214313">
              <a:buFont typeface="Arial" panose="020B0604020202020204" pitchFamily="34" charset="0"/>
              <a:buChar char="•"/>
            </a:pPr>
            <a:r>
              <a:rPr lang="en-US" sz="1500" dirty="0">
                <a:latin typeface="Bahnschrift" panose="020B0502040204020203" pitchFamily="34" charset="0"/>
                <a:cs typeface="Helvetica" panose="020B0604020202020204" pitchFamily="34" charset="0"/>
              </a:rPr>
              <a:t>Why?  Many </a:t>
            </a:r>
            <a:r>
              <a:rPr lang="en-US" sz="1500" dirty="0" err="1">
                <a:latin typeface="Bahnschrift" panose="020B0502040204020203" pitchFamily="34" charset="0"/>
                <a:cs typeface="Helvetica" panose="020B0604020202020204" pitchFamily="34" charset="0"/>
              </a:rPr>
              <a:t>OFAC</a:t>
            </a:r>
            <a:r>
              <a:rPr lang="en-US" sz="1500" dirty="0">
                <a:latin typeface="Bahnschrift" panose="020B0502040204020203" pitchFamily="34" charset="0"/>
                <a:cs typeface="Helvetica" panose="020B0604020202020204" pitchFamily="34" charset="0"/>
              </a:rPr>
              <a:t> enforcement actions have targeted major financial </a:t>
            </a:r>
            <a:r>
              <a:rPr lang="en-US" sz="1500" dirty="0" err="1">
                <a:latin typeface="Bahnschrift" panose="020B0502040204020203" pitchFamily="34" charset="0"/>
                <a:cs typeface="Helvetica" panose="020B0604020202020204" pitchFamily="34" charset="0"/>
              </a:rPr>
              <a:t>insitutions</a:t>
            </a:r>
            <a:endParaRPr lang="en-US" sz="1500" dirty="0">
              <a:latin typeface="Bahnschrift" panose="020B0502040204020203" pitchFamily="34" charset="0"/>
              <a:cs typeface="Helvetica" panose="020B0604020202020204" pitchFamily="34" charset="0"/>
            </a:endParaRPr>
          </a:p>
          <a:p>
            <a:pPr marL="214313" indent="-214313">
              <a:buFont typeface="Arial" panose="020B0604020202020204" pitchFamily="34" charset="0"/>
              <a:buChar char="•"/>
            </a:pPr>
            <a:r>
              <a:rPr lang="en-US" sz="1500" dirty="0" err="1">
                <a:latin typeface="Bahnschrift" panose="020B0502040204020203" pitchFamily="34" charset="0"/>
                <a:cs typeface="Helvetica" panose="020B0604020202020204" pitchFamily="34" charset="0"/>
              </a:rPr>
              <a:t>OFAC</a:t>
            </a:r>
            <a:r>
              <a:rPr lang="en-US" sz="1500" dirty="0">
                <a:latin typeface="Bahnschrift" panose="020B0502040204020203" pitchFamily="34" charset="0"/>
                <a:cs typeface="Helvetica" panose="020B0604020202020204" pitchFamily="34" charset="0"/>
              </a:rPr>
              <a:t>:  “De-risking occurs when financial institutions terminate or restrict business relationships indiscriminately with broad categories of customers rather than analyzing and managing the risk of those customers.”</a:t>
            </a:r>
          </a:p>
          <a:p>
            <a:pPr marL="557213" lvl="1" indent="-214313">
              <a:buFont typeface="Arial" panose="020B0604020202020204" pitchFamily="34" charset="0"/>
              <a:buChar char="•"/>
            </a:pPr>
            <a:r>
              <a:rPr lang="en-US" sz="1500" dirty="0">
                <a:latin typeface="Bahnschrift" panose="020B0502040204020203" pitchFamily="34" charset="0"/>
                <a:cs typeface="Helvetica" panose="020B0604020202020204" pitchFamily="34" charset="0"/>
              </a:rPr>
              <a:t>U.S. Treasury Department’s 2023 De-Risking Strategy aims to limit de-risking, but issue remains</a:t>
            </a:r>
          </a:p>
          <a:p>
            <a:pPr marL="214313" indent="-214313">
              <a:buFont typeface="Arial" panose="020B0604020202020204" pitchFamily="34" charset="0"/>
              <a:buChar char="•"/>
            </a:pPr>
            <a:r>
              <a:rPr lang="en-US" sz="1500" b="1" dirty="0">
                <a:latin typeface="Bahnschrift" panose="020B0502040204020203" pitchFamily="34" charset="0"/>
                <a:cs typeface="Helvetica" panose="020B0604020202020204" pitchFamily="34" charset="0"/>
              </a:rPr>
              <a:t>Major Russian banks “blocked,” </a:t>
            </a:r>
            <a:r>
              <a:rPr lang="en-US" sz="1500" b="1" i="1" dirty="0">
                <a:latin typeface="Bahnschrift" panose="020B0502040204020203" pitchFamily="34" charset="0"/>
                <a:cs typeface="Helvetica" panose="020B0604020202020204" pitchFamily="34" charset="0"/>
              </a:rPr>
              <a:t>i.e.</a:t>
            </a:r>
            <a:r>
              <a:rPr lang="en-US" sz="1500" b="1" dirty="0">
                <a:latin typeface="Bahnschrift" panose="020B0502040204020203" pitchFamily="34" charset="0"/>
                <a:cs typeface="Helvetica" panose="020B0604020202020204" pitchFamily="34" charset="0"/>
              </a:rPr>
              <a:t>, on Specially Designated Nationals (</a:t>
            </a:r>
            <a:r>
              <a:rPr lang="en-US" sz="1500" b="1" dirty="0" err="1">
                <a:latin typeface="Bahnschrift" panose="020B0502040204020203" pitchFamily="34" charset="0"/>
                <a:cs typeface="Helvetica" panose="020B0604020202020204" pitchFamily="34" charset="0"/>
              </a:rPr>
              <a:t>SDN</a:t>
            </a:r>
            <a:r>
              <a:rPr lang="en-US" sz="1500" b="1" dirty="0">
                <a:latin typeface="Bahnschrift" panose="020B0502040204020203" pitchFamily="34" charset="0"/>
                <a:cs typeface="Helvetica" panose="020B0604020202020204" pitchFamily="34" charset="0"/>
              </a:rPr>
              <a:t>) List</a:t>
            </a:r>
          </a:p>
          <a:p>
            <a:pPr marL="557213" lvl="1" indent="-214313">
              <a:buFont typeface="Arial" panose="020B0604020202020204" pitchFamily="34" charset="0"/>
              <a:buChar char="•"/>
            </a:pPr>
            <a:r>
              <a:rPr lang="en-US" sz="1500" dirty="0">
                <a:latin typeface="Bahnschrift" panose="020B0502040204020203" pitchFamily="34" charset="0"/>
                <a:cs typeface="Helvetica" panose="020B0604020202020204" pitchFamily="34" charset="0"/>
              </a:rPr>
              <a:t>E.g., </a:t>
            </a:r>
            <a:r>
              <a:rPr lang="en-US" sz="1500" dirty="0" err="1">
                <a:latin typeface="Bahnschrift" panose="020B0502040204020203" pitchFamily="34" charset="0"/>
                <a:cs typeface="Helvetica" panose="020B0604020202020204" pitchFamily="34" charset="0"/>
              </a:rPr>
              <a:t>VEB</a:t>
            </a:r>
            <a:r>
              <a:rPr lang="en-US" sz="1500" dirty="0">
                <a:latin typeface="Bahnschrift" panose="020B0502040204020203" pitchFamily="34" charset="0"/>
                <a:cs typeface="Helvetica" panose="020B0604020202020204" pitchFamily="34" charset="0"/>
              </a:rPr>
              <a:t>, </a:t>
            </a:r>
            <a:r>
              <a:rPr lang="en-US" sz="1500" dirty="0" err="1">
                <a:latin typeface="Bahnschrift" panose="020B0502040204020203" pitchFamily="34" charset="0"/>
                <a:cs typeface="Helvetica" panose="020B0604020202020204" pitchFamily="34" charset="0"/>
              </a:rPr>
              <a:t>Promsvyazbank</a:t>
            </a:r>
            <a:r>
              <a:rPr lang="en-US" sz="1500" dirty="0">
                <a:latin typeface="Bahnschrift" panose="020B0502040204020203" pitchFamily="34" charset="0"/>
                <a:cs typeface="Helvetica" panose="020B0604020202020204" pitchFamily="34" charset="0"/>
              </a:rPr>
              <a:t> (</a:t>
            </a:r>
            <a:r>
              <a:rPr lang="en-US" sz="1500" dirty="0" err="1">
                <a:latin typeface="Bahnschrift" panose="020B0502040204020203" pitchFamily="34" charset="0"/>
                <a:cs typeface="Helvetica" panose="020B0604020202020204" pitchFamily="34" charset="0"/>
              </a:rPr>
              <a:t>PSB</a:t>
            </a:r>
            <a:r>
              <a:rPr lang="en-US" sz="1500" dirty="0">
                <a:latin typeface="Bahnschrift" panose="020B0502040204020203" pitchFamily="34" charset="0"/>
                <a:cs typeface="Helvetica" panose="020B0604020202020204" pitchFamily="34" charset="0"/>
              </a:rPr>
              <a:t>), </a:t>
            </a:r>
            <a:r>
              <a:rPr lang="en-US" sz="1500" dirty="0" err="1">
                <a:latin typeface="Bahnschrift" panose="020B0502040204020203" pitchFamily="34" charset="0"/>
                <a:cs typeface="Helvetica" panose="020B0604020202020204" pitchFamily="34" charset="0"/>
              </a:rPr>
              <a:t>VTB</a:t>
            </a:r>
            <a:r>
              <a:rPr lang="en-US" sz="1500" dirty="0">
                <a:latin typeface="Bahnschrift" panose="020B0502040204020203" pitchFamily="34" charset="0"/>
                <a:cs typeface="Helvetica" panose="020B0604020202020204" pitchFamily="34" charset="0"/>
              </a:rPr>
              <a:t> Bank, </a:t>
            </a:r>
            <a:r>
              <a:rPr lang="en-US" sz="1500" dirty="0" err="1">
                <a:latin typeface="Bahnschrift" panose="020B0502040204020203" pitchFamily="34" charset="0"/>
                <a:cs typeface="Helvetica" panose="020B0604020202020204" pitchFamily="34" charset="0"/>
              </a:rPr>
              <a:t>Otkritie</a:t>
            </a:r>
            <a:r>
              <a:rPr lang="en-US" sz="1500" dirty="0">
                <a:latin typeface="Bahnschrift" panose="020B0502040204020203" pitchFamily="34" charset="0"/>
                <a:cs typeface="Helvetica" panose="020B0604020202020204" pitchFamily="34" charset="0"/>
              </a:rPr>
              <a:t>, </a:t>
            </a:r>
            <a:r>
              <a:rPr lang="en-US" sz="1500" dirty="0" err="1">
                <a:latin typeface="Bahnschrift" panose="020B0502040204020203" pitchFamily="34" charset="0"/>
                <a:cs typeface="Helvetica" panose="020B0604020202020204" pitchFamily="34" charset="0"/>
              </a:rPr>
              <a:t>Sovcombank</a:t>
            </a:r>
            <a:r>
              <a:rPr lang="en-US" sz="1500" dirty="0">
                <a:latin typeface="Bahnschrift" panose="020B0502040204020203" pitchFamily="34" charset="0"/>
                <a:cs typeface="Helvetica" panose="020B0604020202020204" pitchFamily="34" charset="0"/>
              </a:rPr>
              <a:t>, and </a:t>
            </a:r>
            <a:r>
              <a:rPr lang="en-US" sz="1500" dirty="0" err="1">
                <a:latin typeface="Bahnschrift" panose="020B0502040204020203" pitchFamily="34" charset="0"/>
                <a:cs typeface="Helvetica" panose="020B0604020202020204" pitchFamily="34" charset="0"/>
              </a:rPr>
              <a:t>Novikombank</a:t>
            </a:r>
            <a:endParaRPr lang="en-US" sz="1500" dirty="0">
              <a:latin typeface="Bahnschrift" panose="020B0502040204020203" pitchFamily="34" charset="0"/>
              <a:cs typeface="Helvetica" panose="020B0604020202020204" pitchFamily="34" charset="0"/>
            </a:endParaRPr>
          </a:p>
          <a:p>
            <a:pPr marL="557213" lvl="1" indent="-214313">
              <a:buFont typeface="Arial" panose="020B0604020202020204" pitchFamily="34" charset="0"/>
              <a:buChar char="•"/>
            </a:pPr>
            <a:r>
              <a:rPr lang="en-US" sz="1500" dirty="0">
                <a:latin typeface="Bahnschrift" panose="020B0502040204020203" pitchFamily="34" charset="0"/>
                <a:cs typeface="Helvetica" panose="020B0604020202020204" pitchFamily="34" charset="0"/>
              </a:rPr>
              <a:t>Central Bank of Russia as well</a:t>
            </a:r>
          </a:p>
        </p:txBody>
      </p:sp>
    </p:spTree>
    <p:extLst>
      <p:ext uri="{BB962C8B-B14F-4D97-AF65-F5344CB8AC3E}">
        <p14:creationId xmlns:p14="http://schemas.microsoft.com/office/powerpoint/2010/main" val="712088474"/>
      </p:ext>
    </p:extLst>
  </p:cSld>
  <p:clrMapOvr>
    <a:masterClrMapping/>
  </p:clrMapOvr>
</p:sld>
</file>

<file path=ppt/slides/slide38.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p:cNvSpPr>
            <a:spLocks noGrp="1"/>
          </p:cNvSpPr>
          <p:nvPr>
            <p:ph type="title"/>
          </p:nvPr>
        </p:nvSpPr>
        <p:spPr/>
        <p:txBody>
          <a:bodyPr/>
          <a:lstStyle/>
          <a:p>
            <a:r>
              <a:rPr lang="en-US" altLang="en-US" dirty="0"/>
              <a:t>Compliance Programs</a:t>
            </a:r>
            <a:endParaRPr lang="en-US" dirty="0"/>
          </a:p>
        </p:txBody>
      </p:sp>
      <p:sp>
        <p:nvSpPr>
          <p:cNvPr id="3" name="Content Placeholder 2" descr="" title=""/>
          <p:cNvSpPr>
            <a:spLocks noGrp="1"/>
          </p:cNvSpPr>
          <p:nvPr>
            <p:ph idx="1"/>
          </p:nvPr>
        </p:nvSpPr>
        <p:spPr>
          <a:xfrm>
            <a:off x="457200" y="1200150"/>
            <a:ext cx="5638800" cy="3159791"/>
          </a:xfrm>
        </p:spPr>
        <p:txBody>
          <a:bodyPr>
            <a:normAutofit fontScale="92500"/>
          </a:bodyPr>
          <a:lstStyle/>
          <a:p>
            <a:pPr marL="0" indent="0">
              <a:buNone/>
            </a:pPr>
            <a:r>
              <a:rPr lang="en-US" b="1" dirty="0"/>
              <a:t>A good </a:t>
            </a:r>
            <a:r>
              <a:rPr lang="en-US" b="1" dirty="0" smtClean="0"/>
              <a:t>compliance program </a:t>
            </a:r>
            <a:r>
              <a:rPr lang="en-US" b="1" dirty="0"/>
              <a:t>is generally</a:t>
            </a:r>
            <a:r>
              <a:rPr lang="en-US" dirty="0"/>
              <a:t>:</a:t>
            </a:r>
          </a:p>
          <a:p>
            <a:pPr marL="342900" indent="-342900"/>
            <a:r>
              <a:rPr lang="en-US" dirty="0" smtClean="0"/>
              <a:t>Clearly </a:t>
            </a:r>
            <a:r>
              <a:rPr lang="en-US" dirty="0"/>
              <a:t>documented in writing</a:t>
            </a:r>
          </a:p>
          <a:p>
            <a:pPr marL="342900" indent="-342900"/>
            <a:r>
              <a:rPr lang="en-US" dirty="0" smtClean="0"/>
              <a:t>Tailored </a:t>
            </a:r>
            <a:r>
              <a:rPr lang="en-US" dirty="0"/>
              <a:t>to the </a:t>
            </a:r>
            <a:r>
              <a:rPr lang="en-US" dirty="0" smtClean="0"/>
              <a:t>business</a:t>
            </a:r>
          </a:p>
          <a:p>
            <a:pPr marL="642938" lvl="1" indent="-342900">
              <a:buFont typeface="Arial" panose="020B0604020202020204" pitchFamily="34" charset="0"/>
              <a:buChar char="•"/>
            </a:pPr>
            <a:r>
              <a:rPr lang="en-US" dirty="0"/>
              <a:t>	</a:t>
            </a:r>
            <a:r>
              <a:rPr lang="en-US" dirty="0" smtClean="0"/>
              <a:t>Know how the business works</a:t>
            </a:r>
          </a:p>
          <a:p>
            <a:pPr marL="642938" lvl="1" indent="-342900">
              <a:buFont typeface="Arial" panose="020B0604020202020204" pitchFamily="34" charset="0"/>
              <a:buChar char="•"/>
            </a:pPr>
            <a:r>
              <a:rPr lang="en-US" dirty="0" smtClean="0"/>
              <a:t>Consider activities the company currently does not conduct for potential risk areas	</a:t>
            </a:r>
            <a:endParaRPr lang="en-US" dirty="0"/>
          </a:p>
          <a:p>
            <a:pPr marL="342900" indent="-342900"/>
            <a:r>
              <a:rPr lang="en-US" dirty="0" smtClean="0"/>
              <a:t>Regularly reviewed/updated</a:t>
            </a:r>
          </a:p>
          <a:p>
            <a:pPr marL="342900" indent="-342900"/>
            <a:r>
              <a:rPr lang="en-US" dirty="0" smtClean="0"/>
              <a:t>Fully </a:t>
            </a:r>
            <a:r>
              <a:rPr lang="en-US" dirty="0"/>
              <a:t>supported by management</a:t>
            </a:r>
          </a:p>
          <a:p>
            <a:endParaRPr lang="en-US" dirty="0"/>
          </a:p>
        </p:txBody>
      </p:sp>
      <p:sp>
        <p:nvSpPr>
          <p:cNvPr id="4" name="Slide Number Placeholder 3" descr="" title=""/>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4FA03A8-A899-4F4B-90F4-924AC50DE6BC}" type="slidenum">
              <a:rPr kumimoji="0" lang="en-US" sz="9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38</a:t>
            </a:fld>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descr="" title=""/>
          <p:cNvPicPr>
            <a:picLocks noChangeAspect="1"/>
          </p:cNvPicPr>
          <p:nvPr/>
        </p:nvPicPr>
        <p:blipFill>
          <a:blip r:embed="rId2"/>
          <a:stretch>
            <a:fillRect/>
          </a:stretch>
        </p:blipFill>
        <p:spPr>
          <a:xfrm>
            <a:off x="5334000" y="1532272"/>
            <a:ext cx="3505504" cy="2682472"/>
          </a:xfrm>
          <a:prstGeom prst="rect">
            <a:avLst/>
          </a:prstGeom>
        </p:spPr>
      </p:pic>
    </p:spTree>
    <p:extLst>
      <p:ext uri="{BB962C8B-B14F-4D97-AF65-F5344CB8AC3E}">
        <p14:creationId xmlns:p14="http://schemas.microsoft.com/office/powerpoint/2010/main" val="4262626323"/>
      </p:ext>
    </p:extLst>
  </p:cSld>
  <p:clrMapOvr>
    <a:masterClrMapping/>
  </p:clrMapOvr>
</p:sld>
</file>

<file path=ppt/slides/slide39.xml><?xml version="1.0" encoding="utf-8"?>
<p:sld xmlns:p14="http://schemas.microsoft.com/office/powerpoint/2010/main" xmlns:a="http://schemas.openxmlformats.org/drawingml/2006/main" xmlns:r="http://schemas.openxmlformats.org/officeDocument/2006/relationships" xmlns:p="http://schemas.openxmlformats.org/presentationml/2006/main" showMasterPhAnim="0">
  <p:cSld>
    <p:spTree>
      <p:nvGrpSpPr>
        <p:cNvPr id="1" name="" descr="" title=""/>
        <p:cNvGrpSpPr/>
        <p:nvPr/>
      </p:nvGrpSpPr>
      <p:grpSpPr>
        <a:xfrm>
          <a:off x="0" y="0"/>
          <a:ext cx="0" cy="0"/>
          <a:chOff x="0" y="0"/>
          <a:chExt cx="0" cy="0"/>
        </a:xfrm>
      </p:grpSpPr>
      <p:sp>
        <p:nvSpPr>
          <p:cNvPr id="150532" name="Rectangle 5" descr="" title=""/>
          <p:cNvSpPr>
            <a:spLocks noGrp="1" noChangeArrowheads="1"/>
          </p:cNvSpPr>
          <p:nvPr>
            <p:ph type="title"/>
          </p:nvPr>
        </p:nvSpPr>
        <p:spPr>
          <a:xfrm>
            <a:off x="381000" y="377428"/>
            <a:ext cx="7277100" cy="651272"/>
          </a:xfrm>
          <a:noFill/>
        </p:spPr>
        <p:txBody>
          <a:bodyPr>
            <a:normAutofit/>
          </a:bodyPr>
          <a:lstStyle/>
          <a:p>
            <a:r>
              <a:rPr lang="en-US" altLang="en-US" dirty="0" err="1" smtClean="0"/>
              <a:t>OFAC</a:t>
            </a:r>
            <a:r>
              <a:rPr lang="en-US" altLang="en-US" dirty="0" smtClean="0"/>
              <a:t> Guidelines</a:t>
            </a:r>
            <a:endParaRPr lang="en-US" altLang="en-US" dirty="0"/>
          </a:p>
        </p:txBody>
      </p:sp>
      <p:sp>
        <p:nvSpPr>
          <p:cNvPr id="150531" name="Rectangle 3" descr="" title=""/>
          <p:cNvSpPr>
            <a:spLocks noGrp="1" noChangeArrowheads="1"/>
          </p:cNvSpPr>
          <p:nvPr>
            <p:ph idx="1"/>
          </p:nvPr>
        </p:nvSpPr>
        <p:spPr>
          <a:xfrm>
            <a:off x="838200" y="1028700"/>
            <a:ext cx="4419600" cy="3600450"/>
          </a:xfrm>
        </p:spPr>
        <p:txBody>
          <a:bodyPr>
            <a:normAutofit/>
          </a:bodyPr>
          <a:lstStyle/>
          <a:p>
            <a:pPr eaLnBrk="1" hangingPunct="1"/>
            <a:r>
              <a:rPr lang="en-US" altLang="en-US" sz="2100" b="1" dirty="0" err="1" smtClean="0"/>
              <a:t>OFAC</a:t>
            </a:r>
            <a:r>
              <a:rPr lang="en-US" altLang="en-US" sz="2100" b="1" dirty="0" smtClean="0"/>
              <a:t> Framework for Compliance Commitments</a:t>
            </a:r>
            <a:endParaRPr lang="en-US" altLang="en-US" sz="2100" b="1" dirty="0"/>
          </a:p>
          <a:p>
            <a:pPr lvl="1" eaLnBrk="1" hangingPunct="1">
              <a:buFont typeface="Arial" panose="020B0604020202020204" pitchFamily="34" charset="0"/>
              <a:buChar char="•"/>
            </a:pPr>
            <a:r>
              <a:rPr lang="en-US" altLang="en-US" dirty="0"/>
              <a:t>Elements: </a:t>
            </a:r>
          </a:p>
          <a:p>
            <a:pPr marL="1028700" lvl="2" indent="-342900">
              <a:buFont typeface="+mj-lt"/>
              <a:buAutoNum type="arabicPeriod"/>
            </a:pPr>
            <a:r>
              <a:rPr lang="en-US" altLang="en-US" dirty="0" smtClean="0"/>
              <a:t>Management </a:t>
            </a:r>
            <a:r>
              <a:rPr lang="en-US" altLang="en-US" dirty="0"/>
              <a:t>commitment; </a:t>
            </a:r>
          </a:p>
          <a:p>
            <a:pPr marL="1028700" lvl="2" indent="-342900">
              <a:buFont typeface="+mj-lt"/>
              <a:buAutoNum type="arabicPeriod"/>
            </a:pPr>
            <a:r>
              <a:rPr lang="en-US" altLang="en-US" dirty="0"/>
              <a:t>R</a:t>
            </a:r>
            <a:r>
              <a:rPr lang="en-US" altLang="en-US" dirty="0" smtClean="0"/>
              <a:t>isk </a:t>
            </a:r>
            <a:r>
              <a:rPr lang="en-US" altLang="en-US" dirty="0"/>
              <a:t>assessment; </a:t>
            </a:r>
          </a:p>
          <a:p>
            <a:pPr marL="1028700" lvl="2" indent="-342900">
              <a:buFont typeface="+mj-lt"/>
              <a:buAutoNum type="arabicPeriod"/>
            </a:pPr>
            <a:r>
              <a:rPr lang="en-US" altLang="en-US" dirty="0"/>
              <a:t>I</a:t>
            </a:r>
            <a:r>
              <a:rPr lang="en-US" altLang="en-US" dirty="0" smtClean="0"/>
              <a:t>nternal </a:t>
            </a:r>
            <a:r>
              <a:rPr lang="en-US" altLang="en-US" dirty="0"/>
              <a:t>controls; </a:t>
            </a:r>
          </a:p>
          <a:p>
            <a:pPr marL="1028700" lvl="2" indent="-342900">
              <a:buFont typeface="+mj-lt"/>
              <a:buAutoNum type="arabicPeriod"/>
            </a:pPr>
            <a:r>
              <a:rPr lang="en-US" altLang="en-US" dirty="0"/>
              <a:t>T</a:t>
            </a:r>
            <a:r>
              <a:rPr lang="en-US" altLang="en-US" dirty="0" smtClean="0"/>
              <a:t>esting </a:t>
            </a:r>
            <a:r>
              <a:rPr lang="en-US" altLang="en-US" dirty="0"/>
              <a:t>and auditing; </a:t>
            </a:r>
            <a:r>
              <a:rPr lang="en-US" altLang="en-US" dirty="0" smtClean="0"/>
              <a:t>and</a:t>
            </a:r>
          </a:p>
          <a:p>
            <a:pPr marL="1028700" lvl="2" indent="-342900">
              <a:buFont typeface="+mj-lt"/>
              <a:buAutoNum type="arabicPeriod"/>
            </a:pPr>
            <a:r>
              <a:rPr lang="en-US" altLang="en-US" dirty="0" smtClean="0"/>
              <a:t>Training</a:t>
            </a:r>
            <a:endParaRPr lang="en-US" altLang="en-US" dirty="0"/>
          </a:p>
          <a:p>
            <a:pPr lvl="2" eaLnBrk="1" hangingPunct="1"/>
            <a:endParaRPr lang="en-US" altLang="en-US" dirty="0"/>
          </a:p>
        </p:txBody>
      </p:sp>
      <p:sp>
        <p:nvSpPr>
          <p:cNvPr id="2" name="Slide Number Placeholder 1" descr="" title=""/>
          <p:cNvSpPr>
            <a:spLocks noGrp="1"/>
          </p:cNvSpPr>
          <p:nvPr>
            <p:ph type="sldNum" sz="quarter" idx="10"/>
          </p:nvPr>
        </p:nvSpPr>
        <p:spPr/>
        <p:txBody>
          <a:bodyPr/>
          <a:lstStyle/>
          <a:p>
            <a:fld id="{34FA03A8-A899-4F4B-90F4-924AC50DE6BC}" type="slidenum">
              <a:rPr lang="en-US" smtClean="0"/>
              <a:t>39</a:t>
            </a:fld>
            <a:endParaRPr lang="en-US" dirty="0"/>
          </a:p>
        </p:txBody>
      </p:sp>
      <p:pic>
        <p:nvPicPr>
          <p:cNvPr id="4" name="Picture 3" descr="" title=""/>
          <p:cNvPicPr>
            <a:picLocks noChangeAspect="1"/>
          </p:cNvPicPr>
          <p:nvPr/>
        </p:nvPicPr>
        <p:blipFill>
          <a:blip r:embed="rId2"/>
          <a:stretch>
            <a:fillRect/>
          </a:stretch>
        </p:blipFill>
        <p:spPr>
          <a:xfrm>
            <a:off x="5664764" y="1428750"/>
            <a:ext cx="2538872" cy="2514600"/>
          </a:xfrm>
          <a:prstGeom prst="rect">
            <a:avLst/>
          </a:prstGeom>
        </p:spPr>
      </p:pic>
    </p:spTree>
    <p:extLst>
      <p:ext uri="{BB962C8B-B14F-4D97-AF65-F5344CB8AC3E}">
        <p14:creationId xmlns:p14="http://schemas.microsoft.com/office/powerpoint/2010/main" val="2402564018"/>
      </p:ext>
    </p:extLst>
  </p:cSld>
  <p:clrMapOvr>
    <a:masterClrMapping/>
  </p:clrMapOvr>
</p:sld>
</file>

<file path=ppt/slides/slide4.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pic>
        <p:nvPicPr>
          <p:cNvPr id="6" name="Picture 5" descr="" title=""/>
          <p:cNvPicPr>
            <a:picLocks noChangeAspect="1"/>
          </p:cNvPicPr>
          <p:nvPr/>
        </p:nvPicPr>
        <p:blipFill rotWithShape="1">
          <a:blip r:embed="rId2"/>
          <a:srcRect t="8728" b="21445"/>
          <a:stretch/>
        </p:blipFill>
        <p:spPr>
          <a:xfrm>
            <a:off x="0" y="361950"/>
            <a:ext cx="9144000" cy="4267200"/>
          </a:xfrm>
          <a:prstGeom prst="rect">
            <a:avLst/>
          </a:prstGeom>
        </p:spPr>
      </p:pic>
      <p:sp>
        <p:nvSpPr>
          <p:cNvPr id="2" name="Title 1" descr="" title=""/>
          <p:cNvSpPr>
            <a:spLocks noGrp="1"/>
          </p:cNvSpPr>
          <p:nvPr>
            <p:ph type="title"/>
          </p:nvPr>
        </p:nvSpPr>
        <p:spPr>
          <a:xfrm>
            <a:off x="762000" y="2076450"/>
            <a:ext cx="7620000" cy="838200"/>
          </a:xfrm>
          <a:solidFill>
            <a:schemeClr val="bg1"/>
          </a:solidFill>
        </p:spPr>
        <p:txBody>
          <a:bodyPr>
            <a:normAutofit fontScale="90000"/>
          </a:bodyPr>
          <a:lstStyle/>
          <a:p>
            <a:r>
              <a:rPr lang="en-US" dirty="0" smtClean="0">
                <a:solidFill>
                  <a:schemeClr val="tx2"/>
                </a:solidFill>
                <a:latin typeface="Adobe Heiti Std R" panose="020B0400000000000000" pitchFamily="34" charset="-128"/>
                <a:ea typeface="Adobe Heiti Std R" panose="020B0400000000000000" pitchFamily="34" charset="-128"/>
              </a:rPr>
              <a:t>General Overview of U.s. Export Controls &amp; Sanctions Laws</a:t>
            </a:r>
            <a:endParaRPr lang="en-US" dirty="0">
              <a:solidFill>
                <a:schemeClr val="tx2"/>
              </a:solidFill>
              <a:latin typeface="Adobe Heiti Std R" panose="020B0400000000000000" pitchFamily="34" charset="-128"/>
              <a:ea typeface="Adobe Heiti Std R" panose="020B0400000000000000" pitchFamily="34" charset="-128"/>
            </a:endParaRPr>
          </a:p>
        </p:txBody>
      </p:sp>
      <p:sp>
        <p:nvSpPr>
          <p:cNvPr id="5" name="Slide Number Placeholder 4" descr="" title=""/>
          <p:cNvSpPr>
            <a:spLocks noGrp="1"/>
          </p:cNvSpPr>
          <p:nvPr>
            <p:ph type="sldNum" sz="quarter" idx="10"/>
          </p:nvPr>
        </p:nvSpPr>
        <p:spPr/>
        <p:txBody>
          <a:bodyPr/>
          <a:lstStyle/>
          <a:p>
            <a:fld id="{34FA03A8-A899-4F4B-90F4-924AC50DE6BC}" type="slidenum">
              <a:rPr lang="en-US" smtClean="0"/>
              <a:pPr/>
              <a:t>4</a:t>
            </a:fld>
            <a:endParaRPr lang="en-US" dirty="0"/>
          </a:p>
        </p:txBody>
      </p:sp>
    </p:spTree>
    <p:extLst>
      <p:ext uri="{BB962C8B-B14F-4D97-AF65-F5344CB8AC3E}">
        <p14:creationId xmlns:p14="http://schemas.microsoft.com/office/powerpoint/2010/main" val="1736259368"/>
      </p:ext>
    </p:extLst>
  </p:cSld>
  <p:clrMapOvr>
    <a:masterClrMapping/>
  </p:clrMapOvr>
</p:sld>
</file>

<file path=ppt/slides/slide40.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pic>
        <p:nvPicPr>
          <p:cNvPr id="2" name="Picture 1" descr="" title=""/>
          <p:cNvPicPr>
            <a:picLocks noChangeAspect="1"/>
          </p:cNvPicPr>
          <p:nvPr/>
        </p:nvPicPr>
        <p:blipFill rotWithShape="1">
          <a:blip r:embed="rId3"/>
          <a:srcRect l="415" t="19917" r="-415" b="23651"/>
          <a:stretch/>
        </p:blipFill>
        <p:spPr>
          <a:xfrm>
            <a:off x="-38100" y="666750"/>
            <a:ext cx="9182098" cy="3886200"/>
          </a:xfrm>
          <a:prstGeom prst="rect">
            <a:avLst/>
          </a:prstGeom>
        </p:spPr>
      </p:pic>
      <p:sp>
        <p:nvSpPr>
          <p:cNvPr id="158722" name="Rectangle 3" descr="" title=""/>
          <p:cNvSpPr>
            <a:spLocks noGrp="1" noChangeArrowheads="1"/>
          </p:cNvSpPr>
          <p:nvPr>
            <p:ph idx="1"/>
          </p:nvPr>
        </p:nvSpPr>
        <p:spPr>
          <a:xfrm>
            <a:off x="514350" y="3174208"/>
            <a:ext cx="8077200" cy="990600"/>
          </a:xfrm>
          <a:solidFill>
            <a:schemeClr val="bg1"/>
          </a:solidFill>
        </p:spPr>
        <p:txBody>
          <a:bodyPr vert="horz" lIns="67866" tIns="33338" rIns="67866" bIns="33338" rtlCol="0">
            <a:normAutofit/>
          </a:bodyPr>
          <a:lstStyle/>
          <a:p>
            <a:pPr marL="0" lvl="0" indent="0">
              <a:buNone/>
            </a:pPr>
            <a:r>
              <a:rPr lang="en-US" sz="1500" dirty="0">
                <a:solidFill>
                  <a:prstClr val="black"/>
                </a:solidFill>
              </a:rPr>
              <a:t> </a:t>
            </a:r>
            <a:r>
              <a:rPr lang="en-US" sz="1500" dirty="0" smtClean="0">
                <a:solidFill>
                  <a:prstClr val="black"/>
                </a:solidFill>
              </a:rPr>
              <a:t>    </a:t>
            </a:r>
            <a:endParaRPr lang="en-US" sz="1500" dirty="0" smtClean="0">
              <a:solidFill>
                <a:prstClr val="black"/>
              </a:solidFill>
              <a:latin typeface="Adobe Heiti Std R" panose="020B0400000000000000" pitchFamily="34" charset="-128"/>
              <a:ea typeface="Adobe Heiti Std R" panose="020B0400000000000000" pitchFamily="34" charset="-128"/>
            </a:endParaRPr>
          </a:p>
          <a:p>
            <a:pPr>
              <a:spcAft>
                <a:spcPct val="50000"/>
              </a:spcAft>
              <a:buFontTx/>
              <a:buNone/>
            </a:pPr>
            <a:endParaRPr lang="en-US" altLang="en-US" sz="750" dirty="0" smtClean="0">
              <a:solidFill>
                <a:srgbClr val="983222"/>
              </a:solidFill>
              <a:latin typeface="Adobe Heiti Std R" panose="020B0400000000000000" pitchFamily="34" charset="-128"/>
              <a:ea typeface="Adobe Heiti Std R" panose="020B0400000000000000" pitchFamily="34" charset="-128"/>
            </a:endParaRPr>
          </a:p>
          <a:p>
            <a:pPr>
              <a:spcBef>
                <a:spcPct val="0"/>
              </a:spcBef>
              <a:buFontTx/>
              <a:buNone/>
            </a:pPr>
            <a:r>
              <a:rPr lang="en-US" altLang="en-US" sz="3000" b="1" dirty="0" smtClean="0">
                <a:solidFill>
                  <a:srgbClr val="983222"/>
                </a:solidFill>
                <a:latin typeface="Adobe Heiti Std R" panose="020B0400000000000000" pitchFamily="34" charset="-128"/>
                <a:ea typeface="Adobe Heiti Std R" panose="020B0400000000000000" pitchFamily="34" charset="-128"/>
              </a:rPr>
              <a:t>  SCREENING &amp; DUE DILIGENCE</a:t>
            </a:r>
          </a:p>
        </p:txBody>
      </p:sp>
      <p:sp>
        <p:nvSpPr>
          <p:cNvPr id="3" name="Slide Number Placeholder 2" descr="" title=""/>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4FA03A8-A899-4F4B-90F4-924AC50DE6BC}" type="slidenum">
              <a:rPr kumimoji="0" lang="en-US" sz="9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40</a:t>
            </a:fld>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9571801"/>
      </p:ext>
    </p:extLst>
  </p:cSld>
  <p:clrMapOvr>
    <a:masterClrMapping/>
  </p:clrMapOvr>
  <mc:AlternateContent xmlns:mc="http://schemas.openxmlformats.org/markup-compatibility/2006" xmlns:p14="http://schemas.microsoft.com/office/powerpoint/2010/main">
    <mc:Choice Requires="p14">
      <p:transition spd="slow" p14:dur="2000"/>
    </mc:Choice>
    <mc:Fallback>
      <p:transition spd="slow"/>
    </mc:Fallback>
  </mc:AlternateContent>
</p:sld>
</file>

<file path=ppt/slides/slide41.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6" name="Rectangle 5" descr="" title=""/>
          <p:cNvSpPr/>
          <p:nvPr/>
        </p:nvSpPr>
        <p:spPr>
          <a:xfrm>
            <a:off x="381000" y="590550"/>
            <a:ext cx="7239000" cy="1257300"/>
          </a:xfrm>
          <a:prstGeom prst="rect">
            <a:avLst/>
          </a:prstGeom>
          <a:solidFill>
            <a:schemeClr val="tx2">
              <a:lumMod val="5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rmAutofit/>
          </a:bodyPr>
          <a:lstStyle/>
          <a:p>
            <a:pPr lvl="1"/>
            <a:r>
              <a:rPr lang="en-US" sz="2400" dirty="0">
                <a:latin typeface="Bahnschrift" panose="020B0502040204020203" pitchFamily="34" charset="0"/>
              </a:rPr>
              <a:t>LEARNING OBJECTIVE</a:t>
            </a:r>
          </a:p>
        </p:txBody>
      </p:sp>
      <p:sp>
        <p:nvSpPr>
          <p:cNvPr id="4" name="Rectangle 3" descr="" title=""/>
          <p:cNvSpPr/>
          <p:nvPr/>
        </p:nvSpPr>
        <p:spPr>
          <a:xfrm>
            <a:off x="379228" y="1906370"/>
            <a:ext cx="6781800" cy="646331"/>
          </a:xfrm>
          <a:prstGeom prst="rect">
            <a:avLst/>
          </a:prstGeom>
          <a:noFill/>
          <a:ln>
            <a:noFill/>
          </a:ln>
        </p:spPr>
        <p:txBody>
          <a:bodyPr wrap="square">
            <a:spAutoFit/>
          </a:bodyPr>
          <a:lstStyle/>
          <a:p>
            <a:r>
              <a:rPr lang="en-US" sz="1800" b="1" dirty="0">
                <a:latin typeface="Bahnschrift" panose="020B0502040204020203" pitchFamily="34" charset="0"/>
              </a:rPr>
              <a:t>Screening transactions, including diligence red flags, end-use/end-user certificates, and the challenges of the 50% rule</a:t>
            </a:r>
          </a:p>
        </p:txBody>
      </p:sp>
      <p:sp>
        <p:nvSpPr>
          <p:cNvPr id="2" name="Rounded Rectangle 1" descr="" title=""/>
          <p:cNvSpPr/>
          <p:nvPr/>
        </p:nvSpPr>
        <p:spPr>
          <a:xfrm>
            <a:off x="379228" y="2571750"/>
            <a:ext cx="8231372" cy="1828800"/>
          </a:xfrm>
          <a:prstGeom prst="roundRect">
            <a:avLst/>
          </a:prstGeom>
          <a:solidFill>
            <a:schemeClr val="tx2">
              <a:lumMod val="20000"/>
              <a:lumOff val="80000"/>
            </a:schemeClr>
          </a:solidFill>
          <a:ln>
            <a:solidFill>
              <a:schemeClr val="tx2">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numCol="2" rtlCol="0" anchor="ctr">
            <a:normAutofit/>
          </a:bodyPr>
          <a:lstStyle/>
          <a:p>
            <a:pPr marL="685783" lvl="1" indent="-342892">
              <a:lnSpc>
                <a:spcPct val="150000"/>
              </a:lnSpc>
              <a:buFont typeface="+mj-lt"/>
              <a:buAutoNum type="alphaUcPeriod"/>
            </a:pPr>
            <a:r>
              <a:rPr lang="en-US" sz="1400" b="1" dirty="0">
                <a:solidFill>
                  <a:schemeClr val="tx1"/>
                </a:solidFill>
                <a:latin typeface="Bahnschrift" panose="020B0502040204020203" pitchFamily="34" charset="0"/>
              </a:rPr>
              <a:t>SCREENING AGAINST RESTRICTED PARTIES LISTS</a:t>
            </a:r>
          </a:p>
          <a:p>
            <a:pPr marL="685783" lvl="1" indent="-342892">
              <a:lnSpc>
                <a:spcPct val="150000"/>
              </a:lnSpc>
              <a:buFont typeface="+mj-lt"/>
              <a:buAutoNum type="alphaUcPeriod"/>
            </a:pPr>
            <a:r>
              <a:rPr lang="en-US" sz="1400" b="1" dirty="0">
                <a:solidFill>
                  <a:schemeClr val="tx1"/>
                </a:solidFill>
                <a:latin typeface="Bahnschrift" panose="020B0502040204020203" pitchFamily="34" charset="0"/>
              </a:rPr>
              <a:t>ENHANCED SCREENING FOR 50 PERCENT RULE AND END-USER/END-USE </a:t>
            </a:r>
            <a:r>
              <a:rPr lang="en-US" sz="1400" b="1" dirty="0" smtClean="0">
                <a:solidFill>
                  <a:schemeClr val="tx1"/>
                </a:solidFill>
                <a:latin typeface="Bahnschrift" panose="020B0502040204020203" pitchFamily="34" charset="0"/>
              </a:rPr>
              <a:t>CONCERNS</a:t>
            </a:r>
            <a:endParaRPr lang="en-US" sz="1400" b="1" dirty="0">
              <a:solidFill>
                <a:schemeClr val="tx1"/>
              </a:solidFill>
              <a:latin typeface="Bahnschrift" panose="020B0502040204020203" pitchFamily="34" charset="0"/>
            </a:endParaRPr>
          </a:p>
        </p:txBody>
      </p:sp>
      <p:sp>
        <p:nvSpPr>
          <p:cNvPr id="3" name="Slide Number Placeholder 2" descr="" title=""/>
          <p:cNvSpPr>
            <a:spLocks noGrp="1"/>
          </p:cNvSpPr>
          <p:nvPr>
            <p:ph type="sldNum" sz="quarter" idx="10"/>
          </p:nvPr>
        </p:nvSpPr>
        <p:spPr/>
        <p:txBody>
          <a:bodyPr/>
          <a:lstStyle/>
          <a:p>
            <a:fld id="{34FA03A8-A899-4F4B-90F4-924AC50DE6BC}" type="slidenum">
              <a:rPr lang="en-US" smtClean="0"/>
              <a:t>41</a:t>
            </a:fld>
            <a:endParaRPr lang="en-US" dirty="0"/>
          </a:p>
        </p:txBody>
      </p:sp>
    </p:spTree>
    <p:extLst>
      <p:ext uri="{BB962C8B-B14F-4D97-AF65-F5344CB8AC3E}">
        <p14:creationId xmlns:p14="http://schemas.microsoft.com/office/powerpoint/2010/main" val="385195956"/>
      </p:ext>
    </p:extLst>
  </p:cSld>
  <p:clrMapOvr>
    <a:masterClrMapping/>
  </p:clrMapOvr>
</p:sld>
</file>

<file path=ppt/slides/slide42.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p:cNvSpPr>
            <a:spLocks noGrp="1"/>
          </p:cNvSpPr>
          <p:nvPr>
            <p:ph type="title"/>
          </p:nvPr>
        </p:nvSpPr>
        <p:spPr>
          <a:xfrm>
            <a:off x="676018" y="438151"/>
            <a:ext cx="7934582" cy="390525"/>
          </a:xfrm>
          <a:solidFill>
            <a:schemeClr val="tx2">
              <a:lumMod val="50000"/>
            </a:schemeClr>
          </a:solidFill>
          <a:ln>
            <a:solidFill>
              <a:schemeClr val="accent1"/>
            </a:solidFill>
          </a:ln>
        </p:spPr>
        <p:txBody>
          <a:bodyPr vert="horz" lIns="640080" tIns="34290" rIns="68580" bIns="34290" rtlCol="0" anchor="ctr" anchorCtr="0">
            <a:noAutofit/>
          </a:bodyPr>
          <a:lstStyle/>
          <a:p>
            <a:r>
              <a:rPr lang="en-US" sz="2000" b="1" dirty="0">
                <a:solidFill>
                  <a:schemeClr val="bg1"/>
                </a:solidFill>
                <a:latin typeface="Bahnschrift" panose="020B0502040204020203" pitchFamily="34" charset="0"/>
              </a:rPr>
              <a:t>SCREENING TRANSACTIONS</a:t>
            </a:r>
          </a:p>
        </p:txBody>
      </p:sp>
      <p:sp>
        <p:nvSpPr>
          <p:cNvPr id="10" name="Title 1" descr="" title=""/>
          <p:cNvSpPr txBox="1">
            <a:spLocks/>
          </p:cNvSpPr>
          <p:nvPr/>
        </p:nvSpPr>
        <p:spPr>
          <a:xfrm>
            <a:off x="691258" y="842427"/>
            <a:ext cx="7919342" cy="357724"/>
          </a:xfrm>
          <a:prstGeom prst="rect">
            <a:avLst/>
          </a:prstGeom>
          <a:solidFill>
            <a:schemeClr val="accent1">
              <a:lumMod val="10000"/>
              <a:lumOff val="90000"/>
            </a:schemeClr>
          </a:solidFill>
          <a:ln>
            <a:noFill/>
          </a:ln>
        </p:spPr>
        <p:txBody>
          <a:bodyPr vert="horz" lIns="640080" tIns="45720" rIns="91440" bIns="45720" rtlCol="0" anchor="ctr" anchorCtr="0">
            <a:noAutofit/>
          </a:bodyPr>
          <a:lstStyle>
            <a:lvl1pPr algn="l" defTabSz="685800" rtl="0" eaLnBrk="1" latinLnBrk="0" hangingPunct="1">
              <a:spcBef>
                <a:spcPct val="0"/>
              </a:spcBef>
              <a:buNone/>
              <a:defRPr sz="3300" kern="1200">
                <a:solidFill>
                  <a:srgbClr val="983222"/>
                </a:solidFill>
                <a:latin typeface="+mj-lt"/>
                <a:ea typeface="+mj-ea"/>
                <a:cs typeface="+mj-cs"/>
              </a:defRPr>
            </a:lvl1pPr>
          </a:lstStyle>
          <a:p>
            <a:r>
              <a:rPr lang="en-US" sz="2000" b="1" dirty="0">
                <a:solidFill>
                  <a:schemeClr val="tx1"/>
                </a:solidFill>
                <a:latin typeface="Bahnschrift" panose="020B0502040204020203" pitchFamily="34" charset="0"/>
              </a:rPr>
              <a:t>Screening Against Restricted Parties Lists</a:t>
            </a:r>
          </a:p>
        </p:txBody>
      </p:sp>
      <p:sp>
        <p:nvSpPr>
          <p:cNvPr id="4" name="Rectangle 3" descr="" title=""/>
          <p:cNvSpPr/>
          <p:nvPr/>
        </p:nvSpPr>
        <p:spPr>
          <a:xfrm>
            <a:off x="3657600" y="1428751"/>
            <a:ext cx="4648200" cy="280076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1600" b="1" dirty="0">
                <a:solidFill>
                  <a:schemeClr val="accent2"/>
                </a:solidFill>
                <a:latin typeface="Bahnschrift" panose="020B0502040204020203" pitchFamily="34" charset="0"/>
              </a:rPr>
              <a:t>VARIETY OF LISTS TO SCREEN</a:t>
            </a:r>
            <a:endParaRPr lang="en-US" sz="1600" b="1" dirty="0">
              <a:latin typeface="Bahnschrift" panose="020B0502040204020203" pitchFamily="34" charset="0"/>
            </a:endParaRPr>
          </a:p>
          <a:p>
            <a:pPr marL="342892" indent="-342892">
              <a:buFont typeface="Arial" panose="020B0604020202020204" pitchFamily="34" charset="0"/>
              <a:buChar char="•"/>
            </a:pPr>
            <a:r>
              <a:rPr lang="en-US" sz="1600" dirty="0">
                <a:latin typeface="Bahnschrift" panose="020B0502040204020203" pitchFamily="34" charset="0"/>
              </a:rPr>
              <a:t>Denied Persons List</a:t>
            </a:r>
          </a:p>
          <a:p>
            <a:pPr marL="342892" indent="-342892">
              <a:buFont typeface="Arial" panose="020B0604020202020204" pitchFamily="34" charset="0"/>
              <a:buChar char="•"/>
            </a:pPr>
            <a:r>
              <a:rPr lang="en-US" sz="1600" dirty="0">
                <a:latin typeface="Bahnschrift" panose="020B0502040204020203" pitchFamily="34" charset="0"/>
              </a:rPr>
              <a:t>Entities List</a:t>
            </a:r>
          </a:p>
          <a:p>
            <a:pPr marL="342892" indent="-342892">
              <a:buFont typeface="Arial" panose="020B0604020202020204" pitchFamily="34" charset="0"/>
              <a:buChar char="•"/>
            </a:pPr>
            <a:r>
              <a:rPr lang="en-US" sz="1600" dirty="0">
                <a:latin typeface="Bahnschrift" panose="020B0502040204020203" pitchFamily="34" charset="0"/>
              </a:rPr>
              <a:t>Unverified List</a:t>
            </a:r>
          </a:p>
          <a:p>
            <a:pPr marL="342892" indent="-342892">
              <a:buFont typeface="Arial" panose="020B0604020202020204" pitchFamily="34" charset="0"/>
              <a:buChar char="•"/>
            </a:pPr>
            <a:r>
              <a:rPr lang="en-US" sz="1600" dirty="0" err="1">
                <a:latin typeface="Bahnschrift" panose="020B0502040204020203" pitchFamily="34" charset="0"/>
              </a:rPr>
              <a:t>SDN</a:t>
            </a:r>
            <a:r>
              <a:rPr lang="en-US" sz="1600" dirty="0">
                <a:latin typeface="Bahnschrift" panose="020B0502040204020203" pitchFamily="34" charset="0"/>
              </a:rPr>
              <a:t> and other </a:t>
            </a:r>
            <a:r>
              <a:rPr lang="en-US" sz="1600" dirty="0" err="1">
                <a:latin typeface="Bahnschrift" panose="020B0502040204020203" pitchFamily="34" charset="0"/>
              </a:rPr>
              <a:t>OFAC</a:t>
            </a:r>
            <a:r>
              <a:rPr lang="en-US" sz="1600" dirty="0">
                <a:latin typeface="Bahnschrift" panose="020B0502040204020203" pitchFamily="34" charset="0"/>
              </a:rPr>
              <a:t> Lists</a:t>
            </a:r>
          </a:p>
          <a:p>
            <a:pPr marL="342892" indent="-342892">
              <a:buFont typeface="Arial" panose="020B0604020202020204" pitchFamily="34" charset="0"/>
              <a:buChar char="•"/>
            </a:pPr>
            <a:r>
              <a:rPr lang="en-US" sz="1600" dirty="0">
                <a:latin typeface="Bahnschrift" panose="020B0502040204020203" pitchFamily="34" charset="0"/>
              </a:rPr>
              <a:t>State Debarment List</a:t>
            </a:r>
          </a:p>
          <a:p>
            <a:pPr marL="342892" indent="-342892">
              <a:buFont typeface="Arial" panose="020B0604020202020204" pitchFamily="34" charset="0"/>
              <a:buChar char="•"/>
            </a:pPr>
            <a:r>
              <a:rPr lang="en-US" sz="1600" dirty="0">
                <a:latin typeface="Bahnschrift" panose="020B0502040204020203" pitchFamily="34" charset="0"/>
              </a:rPr>
              <a:t>Military End User List</a:t>
            </a:r>
          </a:p>
          <a:p>
            <a:pPr marL="342892" indent="-342892">
              <a:buFont typeface="Arial" panose="020B0604020202020204" pitchFamily="34" charset="0"/>
              <a:buChar char="•"/>
            </a:pPr>
            <a:r>
              <a:rPr lang="en-US" sz="1600" dirty="0">
                <a:latin typeface="Bahnschrift" panose="020B0502040204020203" pitchFamily="34" charset="0"/>
              </a:rPr>
              <a:t>Non-Proliferation Sanctions</a:t>
            </a:r>
          </a:p>
          <a:p>
            <a:pPr marL="342892" indent="-342892">
              <a:buFont typeface="Arial" panose="020B0604020202020204" pitchFamily="34" charset="0"/>
              <a:buChar char="•"/>
            </a:pPr>
            <a:r>
              <a:rPr lang="en-US" sz="1600" dirty="0">
                <a:latin typeface="Bahnschrift" panose="020B0502040204020203" pitchFamily="34" charset="0"/>
              </a:rPr>
              <a:t>General Orders under Part 736</a:t>
            </a:r>
          </a:p>
          <a:p>
            <a:r>
              <a:rPr lang="en-US" sz="1600" dirty="0">
                <a:latin typeface="Bahnschrift" panose="020B0502040204020203" pitchFamily="34" charset="0"/>
              </a:rPr>
              <a:t>Can Use the </a:t>
            </a:r>
            <a:r>
              <a:rPr lang="en-US" sz="1600" b="1" dirty="0">
                <a:latin typeface="Bahnschrift" panose="020B0502040204020203" pitchFamily="34" charset="0"/>
              </a:rPr>
              <a:t>Consolidated Screening List (</a:t>
            </a:r>
            <a:r>
              <a:rPr lang="en-US" sz="1600" b="1" dirty="0" err="1">
                <a:latin typeface="Bahnschrift" panose="020B0502040204020203" pitchFamily="34" charset="0"/>
              </a:rPr>
              <a:t>CSL</a:t>
            </a:r>
            <a:r>
              <a:rPr lang="en-US" sz="1600" b="1" dirty="0">
                <a:latin typeface="Bahnschrift" panose="020B0502040204020203" pitchFamily="34" charset="0"/>
              </a:rPr>
              <a:t>)</a:t>
            </a:r>
            <a:r>
              <a:rPr lang="en-US" sz="1600" dirty="0">
                <a:latin typeface="Bahnschrift" panose="020B0502040204020203" pitchFamily="34" charset="0"/>
              </a:rPr>
              <a:t> Search: </a:t>
            </a:r>
            <a:r>
              <a:rPr lang="en-US" u="sng" dirty="0">
                <a:hlinkClick r:id="rId2"/>
              </a:rPr>
              <a:t>https://www.trade.gov/data-visualization/csl-search</a:t>
            </a:r>
            <a:endParaRPr lang="en-US" sz="1600" dirty="0">
              <a:latin typeface="Bahnschrift" panose="020B0502040204020203" pitchFamily="34" charset="0"/>
            </a:endParaRPr>
          </a:p>
        </p:txBody>
      </p:sp>
      <p:pic>
        <p:nvPicPr>
          <p:cNvPr id="12290" name="Picture 2" descr="" ti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019" y="1521827"/>
            <a:ext cx="2614612" cy="261461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descr="" title=""/>
          <p:cNvSpPr>
            <a:spLocks noGrp="1"/>
          </p:cNvSpPr>
          <p:nvPr>
            <p:ph type="sldNum" sz="quarter" idx="10"/>
          </p:nvPr>
        </p:nvSpPr>
        <p:spPr/>
        <p:txBody>
          <a:bodyPr/>
          <a:lstStyle/>
          <a:p>
            <a:fld id="{34FA03A8-A899-4F4B-90F4-924AC50DE6BC}" type="slidenum">
              <a:rPr lang="en-US" smtClean="0"/>
              <a:t>42</a:t>
            </a:fld>
            <a:endParaRPr lang="en-US" dirty="0"/>
          </a:p>
        </p:txBody>
      </p:sp>
    </p:spTree>
    <p:extLst>
      <p:ext uri="{BB962C8B-B14F-4D97-AF65-F5344CB8AC3E}">
        <p14:creationId xmlns:p14="http://schemas.microsoft.com/office/powerpoint/2010/main" val="3306988210"/>
      </p:ext>
    </p:extLst>
  </p:cSld>
  <p:clrMapOvr>
    <a:masterClrMapping/>
  </p:clrMapOvr>
</p:sld>
</file>

<file path=ppt/slides/slide43.xml><?xml version="1.0" encoding="utf-8"?>
<p:sld xmlns:p14="http://schemas.microsoft.com/office/powerpoint/2010/main" xmlns:a16="http://schemas.microsoft.com/office/drawing/2014/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p:cNvSpPr>
            <a:spLocks noGrp="1"/>
          </p:cNvSpPr>
          <p:nvPr>
            <p:ph type="title"/>
          </p:nvPr>
        </p:nvSpPr>
        <p:spPr>
          <a:xfrm>
            <a:off x="676018" y="438151"/>
            <a:ext cx="7934582" cy="390525"/>
          </a:xfrm>
          <a:solidFill>
            <a:schemeClr val="tx2">
              <a:lumMod val="50000"/>
            </a:schemeClr>
          </a:solidFill>
          <a:ln>
            <a:solidFill>
              <a:schemeClr val="accent1"/>
            </a:solidFill>
          </a:ln>
        </p:spPr>
        <p:txBody>
          <a:bodyPr vert="horz" lIns="640080" tIns="34290" rIns="68580" bIns="34290" rtlCol="0" anchor="ctr" anchorCtr="0">
            <a:noAutofit/>
          </a:bodyPr>
          <a:lstStyle/>
          <a:p>
            <a:r>
              <a:rPr lang="en-US" sz="2000" b="1" dirty="0">
                <a:solidFill>
                  <a:schemeClr val="bg1"/>
                </a:solidFill>
                <a:latin typeface="Bahnschrift" panose="020B0502040204020203" pitchFamily="34" charset="0"/>
              </a:rPr>
              <a:t>SCREENING TRANSACTIONS</a:t>
            </a:r>
          </a:p>
        </p:txBody>
      </p:sp>
      <p:sp>
        <p:nvSpPr>
          <p:cNvPr id="10" name="Title 1" descr="" title=""/>
          <p:cNvSpPr txBox="1">
            <a:spLocks/>
          </p:cNvSpPr>
          <p:nvPr/>
        </p:nvSpPr>
        <p:spPr>
          <a:xfrm>
            <a:off x="691258" y="842427"/>
            <a:ext cx="7919342" cy="357724"/>
          </a:xfrm>
          <a:prstGeom prst="rect">
            <a:avLst/>
          </a:prstGeom>
          <a:solidFill>
            <a:schemeClr val="accent1">
              <a:lumMod val="10000"/>
              <a:lumOff val="90000"/>
            </a:schemeClr>
          </a:solidFill>
          <a:ln>
            <a:noFill/>
          </a:ln>
        </p:spPr>
        <p:txBody>
          <a:bodyPr vert="horz" lIns="640080" tIns="45720" rIns="91440" bIns="45720" rtlCol="0" anchor="ctr" anchorCtr="0">
            <a:noAutofit/>
          </a:bodyPr>
          <a:lstStyle>
            <a:lvl1pPr algn="l" defTabSz="685800" rtl="0" eaLnBrk="1" latinLnBrk="0" hangingPunct="1">
              <a:spcBef>
                <a:spcPct val="0"/>
              </a:spcBef>
              <a:buNone/>
              <a:defRPr sz="3300" kern="1200">
                <a:solidFill>
                  <a:srgbClr val="983222"/>
                </a:solidFill>
                <a:latin typeface="+mj-lt"/>
                <a:ea typeface="+mj-ea"/>
                <a:cs typeface="+mj-cs"/>
              </a:defRPr>
            </a:lvl1pPr>
          </a:lstStyle>
          <a:p>
            <a:r>
              <a:rPr lang="en-US" sz="2000" b="1" dirty="0">
                <a:solidFill>
                  <a:schemeClr val="tx1"/>
                </a:solidFill>
                <a:latin typeface="Bahnschrift" panose="020B0502040204020203" pitchFamily="34" charset="0"/>
              </a:rPr>
              <a:t>Screening Against Restricted Parties Lists</a:t>
            </a:r>
          </a:p>
        </p:txBody>
      </p:sp>
      <p:graphicFrame>
        <p:nvGraphicFramePr>
          <p:cNvPr id="7" name="Table 6" descr="" title=""/>
          <p:cNvGraphicFramePr>
            <a:graphicFrameLocks noGrp="1"/>
          </p:cNvGraphicFramePr>
          <p:nvPr>
            <p:extLst>
              <p:ext uri="{D42A27DB-BD31-4B8C-83A1-F6EECF244321}">
                <p14:modId xmlns:p14="http://schemas.microsoft.com/office/powerpoint/2010/main" val="1765008394"/>
              </p:ext>
            </p:extLst>
          </p:nvPr>
        </p:nvGraphicFramePr>
        <p:xfrm>
          <a:off x="549161" y="1511410"/>
          <a:ext cx="7876382" cy="3308785"/>
        </p:xfrm>
        <a:graphic>
          <a:graphicData uri="http://schemas.openxmlformats.org/drawingml/2006/table">
            <a:tbl>
              <a:tblPr firstRow="1" bandRow="1">
                <a:tableStyleId>{7DF18680-E054-41AD-8BC1-D1AEF772440D}</a:tableStyleId>
              </a:tblPr>
              <a:tblGrid>
                <a:gridCol w="3212942">
                  <a:extLst>
                    <a:ext uri="{9D8B030D-6E8A-4147-A177-3AD203B41FA5}">
                      <a16:colId xmlns:a16="http://schemas.microsoft.com/office/drawing/2014/main" val="3985211252"/>
                    </a:ext>
                  </a:extLst>
                </a:gridCol>
                <a:gridCol w="4663440">
                  <a:extLst>
                    <a:ext uri="{9D8B030D-6E8A-4147-A177-3AD203B41FA5}">
                      <a16:colId xmlns:a16="http://schemas.microsoft.com/office/drawing/2014/main" val="311399700"/>
                    </a:ext>
                  </a:extLst>
                </a:gridCol>
              </a:tblGrid>
              <a:tr h="78165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en-US" sz="2100" dirty="0" smtClean="0">
                          <a:latin typeface="Bahnschrift" panose="020B0502040204020203" pitchFamily="34" charset="0"/>
                        </a:rPr>
                        <a:t>Why Screen?</a:t>
                      </a:r>
                      <a:endParaRPr lang="en-US" altLang="en-US" sz="2100" b="1" dirty="0" smtClean="0">
                        <a:latin typeface="Bahnschrift" panose="020B0502040204020203" pitchFamily="34" charset="0"/>
                      </a:endParaRPr>
                    </a:p>
                  </a:txBody>
                  <a:tcPr anchor="ctr">
                    <a:solidFill>
                      <a:schemeClr val="tx2">
                        <a:lumMod val="5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en-US" sz="2100" dirty="0" smtClean="0">
                          <a:latin typeface="Bahnschrift" panose="020B0502040204020203" pitchFamily="34" charset="0"/>
                        </a:rPr>
                        <a:t>Screening Basics</a:t>
                      </a:r>
                      <a:endParaRPr lang="en-US" altLang="en-US" sz="2100" b="1" dirty="0" smtClean="0">
                        <a:latin typeface="Bahnschrift" panose="020B0502040204020203" pitchFamily="34" charset="0"/>
                      </a:endParaRPr>
                    </a:p>
                  </a:txBody>
                  <a:tcPr anchor="ctr">
                    <a:solidFill>
                      <a:schemeClr val="tx2">
                        <a:lumMod val="50000"/>
                      </a:schemeClr>
                    </a:solidFill>
                  </a:tcPr>
                </a:tc>
                <a:extLst>
                  <a:ext uri="{0D108BD9-81ED-4DB2-BD59-A6C34878D82A}">
                    <a16:rowId xmlns:a16="http://schemas.microsoft.com/office/drawing/2014/main" val="2180875797"/>
                  </a:ext>
                </a:extLst>
              </a:tr>
              <a:tr h="2527128">
                <a:tc>
                  <a:txBody>
                    <a:bodyPr/>
                    <a:lstStyle/>
                    <a:p>
                      <a:pPr marL="171450" indent="-171450" algn="l">
                        <a:buFont typeface="Arial" panose="020B0604020202020204" pitchFamily="34" charset="0"/>
                        <a:buChar char="•"/>
                      </a:pPr>
                      <a:r>
                        <a:rPr lang="en-US" sz="1500" dirty="0" smtClean="0">
                          <a:latin typeface="Bahnschrift" panose="020B0502040204020203" pitchFamily="34" charset="0"/>
                        </a:rPr>
                        <a:t>Screening helps protect your company against diversions and possible violations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smtClean="0">
                          <a:latin typeface="Bahnschrift" panose="020B0502040204020203" pitchFamily="34" charset="0"/>
                        </a:rPr>
                        <a:t>Screening is even more important for transactions not requiring a license </a:t>
                      </a:r>
                    </a:p>
                    <a:p>
                      <a:pPr algn="l"/>
                      <a:endParaRPr lang="en-US" sz="1500" dirty="0">
                        <a:latin typeface="Bahnschrift" panose="020B0502040204020203" pitchFamily="34" charset="0"/>
                      </a:endParaRPr>
                    </a:p>
                  </a:txBody>
                  <a:tcPr/>
                </a:tc>
                <a:tc>
                  <a:txBody>
                    <a:bodyPr/>
                    <a:lstStyle/>
                    <a:p>
                      <a:pPr marL="171450" indent="-171450" algn="l">
                        <a:buFont typeface="Arial" panose="020B0604020202020204" pitchFamily="34" charset="0"/>
                        <a:buChar char="•"/>
                      </a:pPr>
                      <a:r>
                        <a:rPr lang="en-US" sz="1500" dirty="0" smtClean="0">
                          <a:latin typeface="Bahnschrift" panose="020B0502040204020203" pitchFamily="34" charset="0"/>
                        </a:rPr>
                        <a:t>Each export transaction </a:t>
                      </a:r>
                    </a:p>
                    <a:p>
                      <a:pPr marL="171450" indent="-171450" algn="l">
                        <a:buFont typeface="Arial" panose="020B0604020202020204" pitchFamily="34" charset="0"/>
                        <a:buChar char="•"/>
                      </a:pPr>
                      <a:r>
                        <a:rPr lang="en-US" sz="1500" dirty="0" smtClean="0">
                          <a:latin typeface="Bahnschrift" panose="020B0502040204020203" pitchFamily="34" charset="0"/>
                        </a:rPr>
                        <a:t>Each new customer</a:t>
                      </a:r>
                    </a:p>
                    <a:p>
                      <a:pPr marL="171450" indent="-171450" algn="l">
                        <a:buFont typeface="Arial" panose="020B0604020202020204" pitchFamily="34" charset="0"/>
                        <a:buChar char="•"/>
                      </a:pPr>
                      <a:r>
                        <a:rPr lang="en-US" sz="1500" dirty="0" smtClean="0">
                          <a:latin typeface="Bahnschrift" panose="020B0502040204020203" pitchFamily="34" charset="0"/>
                        </a:rPr>
                        <a:t>Manual screening</a:t>
                      </a:r>
                      <a:r>
                        <a:rPr lang="en-US" sz="1500" baseline="0" dirty="0" smtClean="0">
                          <a:latin typeface="Bahnschrift" panose="020B0502040204020203" pitchFamily="34" charset="0"/>
                        </a:rPr>
                        <a:t> </a:t>
                      </a:r>
                      <a:r>
                        <a:rPr lang="en-US" sz="1500" dirty="0" smtClean="0">
                          <a:latin typeface="Bahnschrift" panose="020B0502040204020203" pitchFamily="34" charset="0"/>
                        </a:rPr>
                        <a:t> or Automated systems/services:  pros and cons</a:t>
                      </a:r>
                    </a:p>
                    <a:p>
                      <a:pPr marL="171450" indent="-171450" algn="l">
                        <a:buFont typeface="Arial" panose="020B0604020202020204" pitchFamily="34" charset="0"/>
                        <a:buChar char="•"/>
                      </a:pPr>
                      <a:r>
                        <a:rPr lang="en-US" sz="1500" dirty="0" smtClean="0">
                          <a:latin typeface="Bahnschrift" panose="020B0502040204020203" pitchFamily="34" charset="0"/>
                        </a:rPr>
                        <a:t>Identify all parties to a transaction</a:t>
                      </a:r>
                    </a:p>
                    <a:p>
                      <a:pPr marL="171450" indent="-171450" algn="l">
                        <a:buFont typeface="Arial" panose="020B0604020202020204" pitchFamily="34" charset="0"/>
                        <a:buChar char="•"/>
                      </a:pPr>
                      <a:r>
                        <a:rPr lang="en-US" sz="1500" dirty="0" smtClean="0">
                          <a:latin typeface="Bahnschrift" panose="020B0502040204020203" pitchFamily="34" charset="0"/>
                        </a:rPr>
                        <a:t>Review 10 General Prohibitions, Section 736 of the EAR</a:t>
                      </a:r>
                    </a:p>
                    <a:p>
                      <a:pPr marL="171450" indent="-171450" algn="l">
                        <a:buFont typeface="Arial" panose="020B0604020202020204" pitchFamily="34" charset="0"/>
                        <a:buChar char="•"/>
                      </a:pPr>
                      <a:r>
                        <a:rPr lang="en-US" sz="1500" dirty="0" smtClean="0">
                          <a:latin typeface="Bahnschrift" panose="020B0502040204020203" pitchFamily="34" charset="0"/>
                        </a:rPr>
                        <a:t>Look for “Red-Flags”</a:t>
                      </a:r>
                    </a:p>
                    <a:p>
                      <a:pPr marL="171450" indent="-171450" algn="l">
                        <a:buFont typeface="Arial" panose="020B0604020202020204" pitchFamily="34" charset="0"/>
                        <a:buChar char="•"/>
                      </a:pPr>
                      <a:endParaRPr lang="en-US" sz="1500" dirty="0" smtClean="0">
                        <a:latin typeface="Bahnschrift" panose="020B0502040204020203" pitchFamily="34" charset="0"/>
                      </a:endParaRPr>
                    </a:p>
                  </a:txBody>
                  <a:tcPr/>
                </a:tc>
                <a:extLst>
                  <a:ext uri="{0D108BD9-81ED-4DB2-BD59-A6C34878D82A}">
                    <a16:rowId xmlns:a16="http://schemas.microsoft.com/office/drawing/2014/main" val="1296106111"/>
                  </a:ext>
                </a:extLst>
              </a:tr>
            </a:tbl>
          </a:graphicData>
        </a:graphic>
      </p:graphicFrame>
      <p:sp>
        <p:nvSpPr>
          <p:cNvPr id="3" name="Slide Number Placeholder 2" descr="" title=""/>
          <p:cNvSpPr>
            <a:spLocks noGrp="1"/>
          </p:cNvSpPr>
          <p:nvPr>
            <p:ph type="sldNum" sz="quarter" idx="10"/>
          </p:nvPr>
        </p:nvSpPr>
        <p:spPr/>
        <p:txBody>
          <a:bodyPr/>
          <a:lstStyle/>
          <a:p>
            <a:fld id="{34FA03A8-A899-4F4B-90F4-924AC50DE6BC}" type="slidenum">
              <a:rPr lang="en-US" smtClean="0"/>
              <a:t>43</a:t>
            </a:fld>
            <a:endParaRPr lang="en-US" dirty="0"/>
          </a:p>
        </p:txBody>
      </p:sp>
    </p:spTree>
    <p:extLst>
      <p:ext uri="{BB962C8B-B14F-4D97-AF65-F5344CB8AC3E}">
        <p14:creationId xmlns:p14="http://schemas.microsoft.com/office/powerpoint/2010/main" val="1222397753"/>
      </p:ext>
    </p:extLst>
  </p:cSld>
  <p:clrMapOvr>
    <a:masterClrMapping/>
  </p:clrMapOvr>
</p:sld>
</file>

<file path=ppt/slides/slide44.xml><?xml version="1.0" encoding="utf-8"?>
<p:sld xmlns:p14="http://schemas.microsoft.com/office/powerpoint/2010/main" xmlns:a16="http://schemas.microsoft.com/office/drawing/2014/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p:cNvSpPr>
            <a:spLocks noGrp="1"/>
          </p:cNvSpPr>
          <p:nvPr>
            <p:ph type="title"/>
          </p:nvPr>
        </p:nvSpPr>
        <p:spPr>
          <a:xfrm>
            <a:off x="676018" y="438151"/>
            <a:ext cx="7934582" cy="390525"/>
          </a:xfrm>
          <a:solidFill>
            <a:schemeClr val="tx2">
              <a:lumMod val="50000"/>
            </a:schemeClr>
          </a:solidFill>
          <a:ln>
            <a:solidFill>
              <a:schemeClr val="accent1"/>
            </a:solidFill>
          </a:ln>
        </p:spPr>
        <p:txBody>
          <a:bodyPr vert="horz" lIns="640080" tIns="34290" rIns="68580" bIns="34290" rtlCol="0" anchor="ctr" anchorCtr="0">
            <a:noAutofit/>
          </a:bodyPr>
          <a:lstStyle/>
          <a:p>
            <a:r>
              <a:rPr lang="en-US" sz="2000" b="1" dirty="0">
                <a:solidFill>
                  <a:schemeClr val="bg1"/>
                </a:solidFill>
                <a:latin typeface="Bahnschrift" panose="020B0502040204020203" pitchFamily="34" charset="0"/>
              </a:rPr>
              <a:t>SCREENING TRANSACTIONS</a:t>
            </a:r>
          </a:p>
        </p:txBody>
      </p:sp>
      <p:sp>
        <p:nvSpPr>
          <p:cNvPr id="10" name="Title 1" descr="" title=""/>
          <p:cNvSpPr txBox="1">
            <a:spLocks/>
          </p:cNvSpPr>
          <p:nvPr/>
        </p:nvSpPr>
        <p:spPr>
          <a:xfrm>
            <a:off x="691258" y="842427"/>
            <a:ext cx="7919342" cy="357724"/>
          </a:xfrm>
          <a:prstGeom prst="rect">
            <a:avLst/>
          </a:prstGeom>
          <a:solidFill>
            <a:schemeClr val="accent1">
              <a:lumMod val="10000"/>
              <a:lumOff val="90000"/>
            </a:schemeClr>
          </a:solidFill>
          <a:ln>
            <a:noFill/>
          </a:ln>
        </p:spPr>
        <p:txBody>
          <a:bodyPr vert="horz" lIns="640080" tIns="45720" rIns="91440" bIns="45720" rtlCol="0" anchor="ctr" anchorCtr="0">
            <a:noAutofit/>
          </a:bodyPr>
          <a:lstStyle>
            <a:lvl1pPr algn="l" defTabSz="685800" rtl="0" eaLnBrk="1" latinLnBrk="0" hangingPunct="1">
              <a:spcBef>
                <a:spcPct val="0"/>
              </a:spcBef>
              <a:buNone/>
              <a:defRPr sz="3300" kern="1200">
                <a:solidFill>
                  <a:srgbClr val="983222"/>
                </a:solidFill>
                <a:latin typeface="+mj-lt"/>
                <a:ea typeface="+mj-ea"/>
                <a:cs typeface="+mj-cs"/>
              </a:defRPr>
            </a:lvl1pPr>
          </a:lstStyle>
          <a:p>
            <a:r>
              <a:rPr lang="en-US" sz="2000" b="1" dirty="0">
                <a:solidFill>
                  <a:schemeClr val="tx1"/>
                </a:solidFill>
                <a:latin typeface="Bahnschrift" panose="020B0502040204020203" pitchFamily="34" charset="0"/>
              </a:rPr>
              <a:t>Screening Against Restricted Parties Lists</a:t>
            </a:r>
          </a:p>
        </p:txBody>
      </p:sp>
      <p:graphicFrame>
        <p:nvGraphicFramePr>
          <p:cNvPr id="7" name="Table 6" descr="" title=""/>
          <p:cNvGraphicFramePr>
            <a:graphicFrameLocks noGrp="1"/>
          </p:cNvGraphicFramePr>
          <p:nvPr>
            <p:extLst>
              <p:ext uri="{D42A27DB-BD31-4B8C-83A1-F6EECF244321}">
                <p14:modId xmlns:p14="http://schemas.microsoft.com/office/powerpoint/2010/main" val="623621"/>
              </p:ext>
            </p:extLst>
          </p:nvPr>
        </p:nvGraphicFramePr>
        <p:xfrm>
          <a:off x="549160" y="1352550"/>
          <a:ext cx="8061440" cy="3343638"/>
        </p:xfrm>
        <a:graphic>
          <a:graphicData uri="http://schemas.openxmlformats.org/drawingml/2006/table">
            <a:tbl>
              <a:tblPr firstRow="1" bandRow="1">
                <a:tableStyleId>{7DF18680-E054-41AD-8BC1-D1AEF772440D}</a:tableStyleId>
              </a:tblPr>
              <a:tblGrid>
                <a:gridCol w="8061440">
                  <a:extLst>
                    <a:ext uri="{9D8B030D-6E8A-4147-A177-3AD203B41FA5}">
                      <a16:colId xmlns:a16="http://schemas.microsoft.com/office/drawing/2014/main" val="311399700"/>
                    </a:ext>
                  </a:extLst>
                </a:gridCol>
              </a:tblGrid>
              <a:tr h="69187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en-US" sz="2100" dirty="0" smtClean="0">
                          <a:latin typeface="Bahnschrift" panose="020B0502040204020203" pitchFamily="34" charset="0"/>
                        </a:rPr>
                        <a:t>Handling Possible “Matches”</a:t>
                      </a:r>
                    </a:p>
                  </a:txBody>
                  <a:tcPr anchor="ctr">
                    <a:solidFill>
                      <a:schemeClr val="tx2">
                        <a:lumMod val="50000"/>
                      </a:schemeClr>
                    </a:solidFill>
                  </a:tcPr>
                </a:tc>
                <a:extLst>
                  <a:ext uri="{0D108BD9-81ED-4DB2-BD59-A6C34878D82A}">
                    <a16:rowId xmlns:a16="http://schemas.microsoft.com/office/drawing/2014/main" val="2180875797"/>
                  </a:ext>
                </a:extLst>
              </a:tr>
              <a:tr h="2508522">
                <a:tc>
                  <a:txBody>
                    <a:bodyPr/>
                    <a:lstStyle/>
                    <a:p>
                      <a:pPr marL="171450" lvl="1" indent="-171450" algn="l">
                        <a:buFont typeface="Arial" panose="020B0604020202020204" pitchFamily="34" charset="0"/>
                        <a:buChar char="•"/>
                      </a:pPr>
                      <a:r>
                        <a:rPr lang="en-US" altLang="en-US" sz="2100" dirty="0" smtClean="0">
                          <a:latin typeface="Bahnschrift" panose="020B0502040204020203" pitchFamily="34" charset="0"/>
                        </a:rPr>
                        <a:t>Have a procedure for handling matches</a:t>
                      </a:r>
                    </a:p>
                    <a:p>
                      <a:pPr marL="171450" lvl="1" indent="-171450" algn="l">
                        <a:buFont typeface="Arial" panose="020B0604020202020204" pitchFamily="34" charset="0"/>
                        <a:buChar char="•"/>
                      </a:pPr>
                      <a:r>
                        <a:rPr lang="en-US" altLang="en-US" sz="2100" dirty="0" smtClean="0">
                          <a:latin typeface="Bahnschrift" panose="020B0502040204020203" pitchFamily="34" charset="0"/>
                        </a:rPr>
                        <a:t>Do research or request additional information to dispel the match</a:t>
                      </a:r>
                    </a:p>
                    <a:p>
                      <a:pPr marL="171450" lvl="1" indent="-171450" algn="l">
                        <a:buFont typeface="Arial" panose="020B0604020202020204" pitchFamily="34" charset="0"/>
                        <a:buChar char="•"/>
                      </a:pPr>
                      <a:r>
                        <a:rPr lang="en-US" altLang="en-US" sz="2100" dirty="0" smtClean="0">
                          <a:latin typeface="Bahnschrift" panose="020B0502040204020203" pitchFamily="34" charset="0"/>
                        </a:rPr>
                        <a:t>Birth date, address, etc.</a:t>
                      </a:r>
                    </a:p>
                    <a:p>
                      <a:pPr marL="171450" lvl="1" indent="-171450" algn="l">
                        <a:buFont typeface="Arial" panose="020B0604020202020204" pitchFamily="34" charset="0"/>
                        <a:buChar char="•"/>
                      </a:pPr>
                      <a:r>
                        <a:rPr lang="en-US" altLang="en-US" sz="2100" dirty="0" smtClean="0">
                          <a:latin typeface="Bahnschrift" panose="020B0502040204020203" pitchFamily="34" charset="0"/>
                        </a:rPr>
                        <a:t>Take into account common names</a:t>
                      </a:r>
                    </a:p>
                    <a:p>
                      <a:pPr marL="171450" lvl="1" indent="-171450" algn="l">
                        <a:buFont typeface="Arial" panose="020B0604020202020204" pitchFamily="34" charset="0"/>
                        <a:buChar char="•"/>
                      </a:pPr>
                      <a:r>
                        <a:rPr lang="en-US" altLang="en-US" sz="2100" dirty="0" smtClean="0">
                          <a:latin typeface="Bahnschrift" panose="020B0502040204020203" pitchFamily="34" charset="0"/>
                        </a:rPr>
                        <a:t>Contact your screening service for information on lists included in software </a:t>
                      </a:r>
                    </a:p>
                    <a:p>
                      <a:pPr marL="171450" lvl="1" indent="-171450" algn="l">
                        <a:buFont typeface="Arial" panose="020B0604020202020204" pitchFamily="34" charset="0"/>
                        <a:buChar char="•"/>
                      </a:pPr>
                      <a:r>
                        <a:rPr lang="en-US" altLang="en-US" sz="2100" dirty="0" smtClean="0">
                          <a:latin typeface="Bahnschrift" panose="020B0502040204020203" pitchFamily="34" charset="0"/>
                        </a:rPr>
                        <a:t>Document your research and decision</a:t>
                      </a:r>
                    </a:p>
                  </a:txBody>
                  <a:tcPr/>
                </a:tc>
                <a:extLst>
                  <a:ext uri="{0D108BD9-81ED-4DB2-BD59-A6C34878D82A}">
                    <a16:rowId xmlns:a16="http://schemas.microsoft.com/office/drawing/2014/main" val="1296106111"/>
                  </a:ext>
                </a:extLst>
              </a:tr>
            </a:tbl>
          </a:graphicData>
        </a:graphic>
      </p:graphicFrame>
      <p:sp>
        <p:nvSpPr>
          <p:cNvPr id="3" name="Slide Number Placeholder 2" descr="" title=""/>
          <p:cNvSpPr>
            <a:spLocks noGrp="1"/>
          </p:cNvSpPr>
          <p:nvPr>
            <p:ph type="sldNum" sz="quarter" idx="10"/>
          </p:nvPr>
        </p:nvSpPr>
        <p:spPr/>
        <p:txBody>
          <a:bodyPr/>
          <a:lstStyle/>
          <a:p>
            <a:fld id="{34FA03A8-A899-4F4B-90F4-924AC50DE6BC}" type="slidenum">
              <a:rPr lang="en-US" smtClean="0"/>
              <a:t>44</a:t>
            </a:fld>
            <a:endParaRPr lang="en-US" dirty="0"/>
          </a:p>
        </p:txBody>
      </p:sp>
    </p:spTree>
    <p:extLst>
      <p:ext uri="{BB962C8B-B14F-4D97-AF65-F5344CB8AC3E}">
        <p14:creationId xmlns:p14="http://schemas.microsoft.com/office/powerpoint/2010/main" val="3427392405"/>
      </p:ext>
    </p:extLst>
  </p:cSld>
  <p:clrMapOvr>
    <a:masterClrMapping/>
  </p:clrMapOvr>
</p:sld>
</file>

<file path=ppt/slides/slide45.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p:cNvSpPr>
            <a:spLocks noGrp="1"/>
          </p:cNvSpPr>
          <p:nvPr>
            <p:ph type="title"/>
          </p:nvPr>
        </p:nvSpPr>
        <p:spPr>
          <a:xfrm>
            <a:off x="676018" y="438151"/>
            <a:ext cx="7934582" cy="390525"/>
          </a:xfrm>
          <a:solidFill>
            <a:schemeClr val="tx2">
              <a:lumMod val="50000"/>
            </a:schemeClr>
          </a:solidFill>
          <a:ln>
            <a:solidFill>
              <a:schemeClr val="accent1"/>
            </a:solidFill>
          </a:ln>
        </p:spPr>
        <p:txBody>
          <a:bodyPr vert="horz" lIns="640080" tIns="34290" rIns="68580" bIns="34290" rtlCol="0" anchor="ctr" anchorCtr="0">
            <a:noAutofit/>
          </a:bodyPr>
          <a:lstStyle/>
          <a:p>
            <a:r>
              <a:rPr lang="en-US" sz="2000" b="1" dirty="0">
                <a:solidFill>
                  <a:schemeClr val="bg1"/>
                </a:solidFill>
                <a:latin typeface="Bahnschrift" panose="020B0502040204020203" pitchFamily="34" charset="0"/>
              </a:rPr>
              <a:t>SCREENING TRANSACTIONS</a:t>
            </a:r>
          </a:p>
        </p:txBody>
      </p:sp>
      <p:sp>
        <p:nvSpPr>
          <p:cNvPr id="10" name="Title 1" descr="" title=""/>
          <p:cNvSpPr txBox="1">
            <a:spLocks/>
          </p:cNvSpPr>
          <p:nvPr/>
        </p:nvSpPr>
        <p:spPr>
          <a:xfrm>
            <a:off x="691259" y="842427"/>
            <a:ext cx="7919341" cy="357724"/>
          </a:xfrm>
          <a:prstGeom prst="rect">
            <a:avLst/>
          </a:prstGeom>
          <a:solidFill>
            <a:schemeClr val="accent1">
              <a:lumMod val="10000"/>
              <a:lumOff val="90000"/>
            </a:schemeClr>
          </a:solidFill>
          <a:ln>
            <a:noFill/>
          </a:ln>
        </p:spPr>
        <p:txBody>
          <a:bodyPr vert="horz" lIns="640080" tIns="45720" rIns="91440" bIns="45720" rtlCol="0" anchor="ctr" anchorCtr="0">
            <a:noAutofit/>
          </a:bodyPr>
          <a:lstStyle>
            <a:lvl1pPr algn="l" defTabSz="685800" rtl="0" eaLnBrk="1" latinLnBrk="0" hangingPunct="1">
              <a:spcBef>
                <a:spcPct val="0"/>
              </a:spcBef>
              <a:buNone/>
              <a:defRPr sz="3300" kern="1200">
                <a:solidFill>
                  <a:srgbClr val="983222"/>
                </a:solidFill>
                <a:latin typeface="+mj-lt"/>
                <a:ea typeface="+mj-ea"/>
                <a:cs typeface="+mj-cs"/>
              </a:defRPr>
            </a:lvl1pPr>
          </a:lstStyle>
          <a:p>
            <a:r>
              <a:rPr lang="en-US" sz="2000" b="1" dirty="0">
                <a:solidFill>
                  <a:schemeClr val="tx1"/>
                </a:solidFill>
                <a:latin typeface="Bahnschrift" panose="020B0502040204020203" pitchFamily="34" charset="0"/>
              </a:rPr>
              <a:t>Enhanced Screening</a:t>
            </a:r>
          </a:p>
        </p:txBody>
      </p:sp>
      <p:sp>
        <p:nvSpPr>
          <p:cNvPr id="3" name="Rounded Rectangle 2" descr="" title=""/>
          <p:cNvSpPr/>
          <p:nvPr/>
        </p:nvSpPr>
        <p:spPr>
          <a:xfrm>
            <a:off x="180719" y="1429043"/>
            <a:ext cx="8316343" cy="3473291"/>
          </a:xfrm>
          <a:prstGeom prst="roundRect">
            <a:avLst/>
          </a:prstGeom>
          <a:solidFill>
            <a:schemeClr val="accent1">
              <a:lumMod val="10000"/>
              <a:lumOff val="90000"/>
            </a:schemeClr>
          </a:solidFill>
        </p:spPr>
        <p:txBody>
          <a:bodyPr wrap="square">
            <a:spAutoFit/>
          </a:bodyPr>
          <a:lstStyle/>
          <a:p>
            <a:r>
              <a:rPr lang="en-US" sz="1800" b="1" dirty="0" err="1">
                <a:latin typeface="Bahnschrift" panose="020B0502040204020203" pitchFamily="34" charset="0"/>
              </a:rPr>
              <a:t>OFAC</a:t>
            </a:r>
            <a:r>
              <a:rPr lang="en-US" sz="1800" b="1" dirty="0">
                <a:latin typeface="Bahnschrift" panose="020B0502040204020203" pitchFamily="34" charset="0"/>
              </a:rPr>
              <a:t> 50 Percent Rule</a:t>
            </a:r>
          </a:p>
          <a:p>
            <a:pPr marL="342892" indent="-342892">
              <a:buFont typeface="+mj-lt"/>
              <a:buAutoNum type="arabicPeriod"/>
            </a:pPr>
            <a:r>
              <a:rPr lang="en-US" sz="1800" b="1" dirty="0">
                <a:latin typeface="Bahnschrift" panose="020B0502040204020203" pitchFamily="34" charset="0"/>
              </a:rPr>
              <a:t>Entities owned 50% or more by one or more </a:t>
            </a:r>
            <a:r>
              <a:rPr lang="en-US" sz="1800" b="1" dirty="0" err="1">
                <a:latin typeface="Bahnschrift" panose="020B0502040204020203" pitchFamily="34" charset="0"/>
              </a:rPr>
              <a:t>OFAC</a:t>
            </a:r>
            <a:r>
              <a:rPr lang="en-US" sz="1800" b="1" dirty="0">
                <a:latin typeface="Bahnschrift" panose="020B0502040204020203" pitchFamily="34" charset="0"/>
              </a:rPr>
              <a:t> sanctioned party (e.g., </a:t>
            </a:r>
            <a:r>
              <a:rPr lang="en-US" sz="1800" b="1" dirty="0" err="1">
                <a:latin typeface="Bahnschrift" panose="020B0502040204020203" pitchFamily="34" charset="0"/>
              </a:rPr>
              <a:t>SDNs</a:t>
            </a:r>
            <a:r>
              <a:rPr lang="en-US" sz="1800" b="1" dirty="0">
                <a:latin typeface="Bahnschrift" panose="020B0502040204020203" pitchFamily="34" charset="0"/>
              </a:rPr>
              <a:t>) must be treated as sanctioned</a:t>
            </a:r>
          </a:p>
          <a:p>
            <a:pPr marL="685783" lvl="1" indent="-342892">
              <a:buFont typeface="Arial" panose="020B0604020202020204" pitchFamily="34" charset="0"/>
              <a:buChar char="•"/>
            </a:pPr>
            <a:r>
              <a:rPr lang="en-US" sz="1800" dirty="0">
                <a:latin typeface="Bahnschrift" panose="020B0502040204020203" pitchFamily="34" charset="0"/>
              </a:rPr>
              <a:t>Know your customer’s ownership chain, especially in countries with numerous blocked persons</a:t>
            </a:r>
          </a:p>
          <a:p>
            <a:pPr marL="685783" lvl="1" indent="-342892">
              <a:buFont typeface="Arial" panose="020B0604020202020204" pitchFamily="34" charset="0"/>
              <a:buChar char="•"/>
            </a:pPr>
            <a:r>
              <a:rPr lang="en-US" sz="1800" dirty="0">
                <a:latin typeface="Bahnschrift" panose="020B0502040204020203" pitchFamily="34" charset="0"/>
              </a:rPr>
              <a:t>Need to do due diligence on ownership</a:t>
            </a:r>
          </a:p>
          <a:p>
            <a:pPr marL="1028675" lvl="2" indent="-342892">
              <a:buFont typeface="Arial" panose="020B0604020202020204" pitchFamily="34" charset="0"/>
              <a:buChar char="•"/>
            </a:pPr>
            <a:r>
              <a:rPr lang="en-US" sz="1800" dirty="0">
                <a:latin typeface="Bahnschrift" panose="020B0502040204020203" pitchFamily="34" charset="0"/>
              </a:rPr>
              <a:t>Web research</a:t>
            </a:r>
          </a:p>
          <a:p>
            <a:pPr marL="1028675" lvl="2" indent="-342892">
              <a:buFont typeface="Arial" panose="020B0604020202020204" pitchFamily="34" charset="0"/>
              <a:buChar char="•"/>
            </a:pPr>
            <a:r>
              <a:rPr lang="en-US" sz="1800" dirty="0">
                <a:latin typeface="Bahnschrift" panose="020B0502040204020203" pitchFamily="34" charset="0"/>
              </a:rPr>
              <a:t>Purchase database or service</a:t>
            </a:r>
          </a:p>
          <a:p>
            <a:pPr marL="342892" indent="-342892">
              <a:buFont typeface="+mj-lt"/>
              <a:buAutoNum type="arabicPeriod"/>
            </a:pPr>
            <a:r>
              <a:rPr lang="en-US" sz="1800" dirty="0">
                <a:latin typeface="Bahnschrift" panose="020B0502040204020203" pitchFamily="34" charset="0"/>
              </a:rPr>
              <a:t>Consider end user certificate requiring ownership information</a:t>
            </a:r>
          </a:p>
          <a:p>
            <a:pPr marL="342892" indent="-342892">
              <a:buFont typeface="+mj-lt"/>
              <a:buAutoNum type="arabicPeriod"/>
            </a:pPr>
            <a:r>
              <a:rPr lang="en-US" sz="1800" dirty="0">
                <a:latin typeface="Bahnschrift" panose="020B0502040204020203" pitchFamily="34" charset="0"/>
              </a:rPr>
              <a:t>Can also apply in non-</a:t>
            </a:r>
            <a:r>
              <a:rPr lang="en-US" sz="1800" dirty="0" err="1">
                <a:latin typeface="Bahnschrift" panose="020B0502040204020203" pitchFamily="34" charset="0"/>
              </a:rPr>
              <a:t>SDN</a:t>
            </a:r>
            <a:r>
              <a:rPr lang="en-US" sz="1800" dirty="0">
                <a:latin typeface="Bahnschrift" panose="020B0502040204020203" pitchFamily="34" charset="0"/>
              </a:rPr>
              <a:t> context (e.g., ownership by more than one SSI entity)</a:t>
            </a:r>
          </a:p>
        </p:txBody>
      </p:sp>
      <p:sp>
        <p:nvSpPr>
          <p:cNvPr id="4" name="Slide Number Placeholder 3" descr="" title=""/>
          <p:cNvSpPr>
            <a:spLocks noGrp="1"/>
          </p:cNvSpPr>
          <p:nvPr>
            <p:ph type="sldNum" sz="quarter" idx="10"/>
          </p:nvPr>
        </p:nvSpPr>
        <p:spPr/>
        <p:txBody>
          <a:bodyPr/>
          <a:lstStyle/>
          <a:p>
            <a:fld id="{34FA03A8-A899-4F4B-90F4-924AC50DE6BC}" type="slidenum">
              <a:rPr lang="en-US" smtClean="0"/>
              <a:t>45</a:t>
            </a:fld>
            <a:endParaRPr lang="en-US" dirty="0"/>
          </a:p>
        </p:txBody>
      </p:sp>
    </p:spTree>
    <p:extLst>
      <p:ext uri="{BB962C8B-B14F-4D97-AF65-F5344CB8AC3E}">
        <p14:creationId xmlns:p14="http://schemas.microsoft.com/office/powerpoint/2010/main" val="259069634"/>
      </p:ext>
    </p:extLst>
  </p:cSld>
  <p:clrMapOvr>
    <a:masterClrMapping/>
  </p:clrMapOvr>
</p:sld>
</file>

<file path=ppt/slides/slide46.xml><?xml version="1.0" encoding="utf-8"?>
<p:sld xmlns:a14="http://schemas.microsoft.com/office/drawing/2010/main" xmlns:p14="http://schemas.microsoft.com/office/powerpoint/2010/main" xmlns:a16="http://schemas.microsoft.com/office/drawing/2014/main" xmlns:a="http://schemas.openxmlformats.org/drawingml/2006/main" xmlns:r="http://schemas.openxmlformats.org/officeDocument/2006/relationships" xmlns:p="http://schemas.openxmlformats.org/presentationml/2006/main" showMasterPhAnim="0">
  <p:cSld>
    <p:spTree>
      <p:nvGrpSpPr>
        <p:cNvPr id="1" name="" descr="" title=""/>
        <p:cNvGrpSpPr/>
        <p:nvPr/>
      </p:nvGrpSpPr>
      <p:grpSpPr>
        <a:xfrm>
          <a:off x="0" y="0"/>
          <a:ext cx="0" cy="0"/>
          <a:chOff x="0" y="0"/>
          <a:chExt cx="0" cy="0"/>
        </a:xfrm>
      </p:grpSpPr>
      <p:sp>
        <p:nvSpPr>
          <p:cNvPr id="165891" name="Rectangle 3" descr="" title=""/>
          <p:cNvSpPr>
            <a:spLocks noGrp="1" noChangeArrowheads="1"/>
          </p:cNvSpPr>
          <p:nvPr>
            <p:ph idx="1"/>
          </p:nvPr>
        </p:nvSpPr>
        <p:spPr>
          <a:xfrm>
            <a:off x="1600200" y="133350"/>
            <a:ext cx="5719763" cy="1752600"/>
          </a:xfrm>
        </p:spPr>
        <p:txBody>
          <a:bodyPr>
            <a:normAutofit fontScale="92500" lnSpcReduction="20000"/>
          </a:bodyPr>
          <a:lstStyle/>
          <a:p>
            <a:pPr eaLnBrk="1" hangingPunct="1">
              <a:lnSpc>
                <a:spcPct val="80000"/>
              </a:lnSpc>
            </a:pPr>
            <a:endParaRPr lang="en-US" altLang="en-US" sz="3000" dirty="0"/>
          </a:p>
          <a:p>
            <a:pPr eaLnBrk="1" hangingPunct="1">
              <a:lnSpc>
                <a:spcPct val="80000"/>
              </a:lnSpc>
            </a:pPr>
            <a:endParaRPr lang="en-US" altLang="en-US" sz="3000" dirty="0"/>
          </a:p>
          <a:p>
            <a:pPr algn="ctr" eaLnBrk="1" hangingPunct="1">
              <a:lnSpc>
                <a:spcPct val="80000"/>
              </a:lnSpc>
              <a:buFontTx/>
              <a:buNone/>
            </a:pPr>
            <a:r>
              <a:rPr lang="en-US" altLang="en-US" sz="3300" b="1" dirty="0">
                <a:solidFill>
                  <a:schemeClr val="accent2"/>
                </a:solidFill>
              </a:rPr>
              <a:t>Questions</a:t>
            </a:r>
            <a:r>
              <a:rPr lang="en-US" altLang="en-US" sz="3000" b="1" dirty="0" smtClean="0">
                <a:solidFill>
                  <a:schemeClr val="accent2"/>
                </a:solidFill>
              </a:rPr>
              <a:t>?</a:t>
            </a:r>
          </a:p>
          <a:p>
            <a:pPr algn="ctr" eaLnBrk="1" hangingPunct="1">
              <a:lnSpc>
                <a:spcPct val="80000"/>
              </a:lnSpc>
              <a:buFontTx/>
              <a:buNone/>
            </a:pPr>
            <a:r>
              <a:rPr lang="en-US" altLang="en-US" sz="3000" b="1" dirty="0" smtClean="0">
                <a:solidFill>
                  <a:schemeClr val="accent2"/>
                </a:solidFill>
              </a:rPr>
              <a:t>Thank you for attending!</a:t>
            </a:r>
            <a:endParaRPr lang="en-US" altLang="en-US" sz="3000" b="1" dirty="0">
              <a:solidFill>
                <a:schemeClr val="accent2"/>
              </a:solidFill>
            </a:endParaRPr>
          </a:p>
          <a:p>
            <a:pPr algn="ctr" eaLnBrk="1" hangingPunct="1">
              <a:lnSpc>
                <a:spcPct val="80000"/>
              </a:lnSpc>
              <a:buFontTx/>
              <a:buNone/>
            </a:pPr>
            <a:r>
              <a:rPr lang="en-US" altLang="en-US" sz="3000" dirty="0"/>
              <a:t> </a:t>
            </a:r>
          </a:p>
        </p:txBody>
      </p:sp>
      <p:sp>
        <p:nvSpPr>
          <p:cNvPr id="2" name="Slide Number Placeholder 1" descr="" title=""/>
          <p:cNvSpPr>
            <a:spLocks noGrp="1"/>
          </p:cNvSpPr>
          <p:nvPr>
            <p:ph type="sldNum" sz="quarter" idx="10"/>
          </p:nvPr>
        </p:nvSpPr>
        <p:spPr/>
        <p:txBody>
          <a:bodyPr/>
          <a:lstStyle/>
          <a:p>
            <a:fld id="{34FA03A8-A899-4F4B-90F4-924AC50DE6BC}" type="slidenum">
              <a:rPr lang="en-US" smtClean="0"/>
              <a:t>46</a:t>
            </a:fld>
            <a:endParaRPr lang="en-US"/>
          </a:p>
        </p:txBody>
      </p:sp>
      <p:pic>
        <p:nvPicPr>
          <p:cNvPr id="4" name="Picture 3" descr="" titl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1634967"/>
            <a:ext cx="1280160" cy="1280160"/>
          </a:xfrm>
          <a:prstGeom prst="rect">
            <a:avLst/>
          </a:prstGeom>
          <a:solidFill>
            <a:srgbClr val="FFFFFF">
              <a:shade val="85000"/>
            </a:srgbClr>
          </a:solidFill>
          <a:ln w="88900" cap="sq">
            <a:noFill/>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graphicFrame>
        <p:nvGraphicFramePr>
          <p:cNvPr id="5" name="Table 4" descr="" title=""/>
          <p:cNvGraphicFramePr>
            <a:graphicFrameLocks noGrp="1"/>
          </p:cNvGraphicFramePr>
          <p:nvPr>
            <p:extLst>
              <p:ext uri="{D42A27DB-BD31-4B8C-83A1-F6EECF244321}">
                <p14:modId xmlns:p14="http://schemas.microsoft.com/office/powerpoint/2010/main" val="1022711096"/>
              </p:ext>
            </p:extLst>
          </p:nvPr>
        </p:nvGraphicFramePr>
        <p:xfrm>
          <a:off x="1905000" y="3181350"/>
          <a:ext cx="6482289" cy="676276"/>
        </p:xfrm>
        <a:graphic>
          <a:graphicData uri="http://schemas.openxmlformats.org/drawingml/2006/table">
            <a:tbl>
              <a:tblPr firstRow="1" bandRow="1">
                <a:tableStyleId>{5C22544A-7EE6-4342-B048-85BDC9FD1C3A}</a:tableStyleId>
              </a:tblPr>
              <a:tblGrid>
                <a:gridCol w="1786713">
                  <a:extLst>
                    <a:ext uri="{9D8B030D-6E8A-4147-A177-3AD203B41FA5}">
                      <a16:colId xmlns:a16="http://schemas.microsoft.com/office/drawing/2014/main" val="3566095376"/>
                    </a:ext>
                  </a:extLst>
                </a:gridCol>
                <a:gridCol w="1676400">
                  <a:extLst>
                    <a:ext uri="{9D8B030D-6E8A-4147-A177-3AD203B41FA5}">
                      <a16:colId xmlns:a16="http://schemas.microsoft.com/office/drawing/2014/main" val="1793533822"/>
                    </a:ext>
                  </a:extLst>
                </a:gridCol>
                <a:gridCol w="1605432">
                  <a:extLst>
                    <a:ext uri="{9D8B030D-6E8A-4147-A177-3AD203B41FA5}">
                      <a16:colId xmlns:a16="http://schemas.microsoft.com/office/drawing/2014/main" val="2491987654"/>
                    </a:ext>
                  </a:extLst>
                </a:gridCol>
                <a:gridCol w="1413744">
                  <a:extLst>
                    <a:ext uri="{9D8B030D-6E8A-4147-A177-3AD203B41FA5}">
                      <a16:colId xmlns:a16="http://schemas.microsoft.com/office/drawing/2014/main" val="4025290813"/>
                    </a:ext>
                  </a:extLst>
                </a:gridCol>
              </a:tblGrid>
              <a:tr h="50863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mn-lt"/>
                          <a:ea typeface="+mn-ea"/>
                          <a:cs typeface="+mn-cs"/>
                        </a:rPr>
                        <a:t>Adetayo “</a:t>
                      </a:r>
                      <a:r>
                        <a:rPr kumimoji="0" lang="en-US" sz="900" b="1" i="0" u="none" strike="noStrike" kern="1200" cap="none" spc="0" normalizeH="0" baseline="0" noProof="0" dirty="0" err="1" smtClean="0">
                          <a:ln>
                            <a:noFill/>
                          </a:ln>
                          <a:solidFill>
                            <a:prstClr val="black"/>
                          </a:solidFill>
                          <a:effectLst/>
                          <a:uLnTx/>
                          <a:uFillTx/>
                          <a:latin typeface="+mn-lt"/>
                          <a:ea typeface="+mn-ea"/>
                          <a:cs typeface="+mn-cs"/>
                        </a:rPr>
                        <a:t>Tayo</a:t>
                      </a:r>
                      <a:r>
                        <a:rPr kumimoji="0" lang="en-US" sz="900" b="1" i="0" u="none" strike="noStrike" kern="1200" cap="none" spc="0" normalizeH="0" baseline="0" noProof="0" dirty="0" smtClean="0">
                          <a:ln>
                            <a:noFill/>
                          </a:ln>
                          <a:solidFill>
                            <a:prstClr val="black"/>
                          </a:solidFill>
                          <a:effectLst/>
                          <a:uLnTx/>
                          <a:uFillTx/>
                          <a:latin typeface="+mn-lt"/>
                          <a:ea typeface="+mn-ea"/>
                          <a:cs typeface="+mn-cs"/>
                        </a:rPr>
                        <a:t>” Osuntogun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schemeClr val="tx1"/>
                          </a:solidFill>
                          <a:effectLst/>
                          <a:uLnTx/>
                          <a:uFillTx/>
                          <a:latin typeface="+mn-lt"/>
                          <a:ea typeface="+mn-ea"/>
                          <a:cs typeface="+mn-cs"/>
                        </a:rPr>
                        <a:t>Partner</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prstClr val="black"/>
                          </a:solidFill>
                          <a:effectLst/>
                          <a:uLnTx/>
                          <a:uFillTx/>
                          <a:latin typeface="+mn-lt"/>
                          <a:ea typeface="+mn-ea"/>
                          <a:cs typeface="+mn-cs"/>
                          <a:hlinkClick r:id="rId3"/>
                        </a:rPr>
                        <a:t>Adetayo.Osuntogun@btlaw.com</a:t>
                      </a:r>
                      <a:endParaRPr kumimoji="0" lang="en-US" sz="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prstClr val="black"/>
                          </a:solidFill>
                          <a:effectLst/>
                          <a:uLnTx/>
                          <a:uFillTx/>
                          <a:latin typeface="+mn-lt"/>
                          <a:ea typeface="+mn-ea"/>
                          <a:cs typeface="+mn-cs"/>
                        </a:rPr>
                        <a:t>(202) 371-6365</a:t>
                      </a:r>
                      <a:endParaRPr lang="en-US" sz="800" dirty="0"/>
                    </a:p>
                  </a:txBody>
                  <a:tcPr marL="51435" marR="51435" marT="25718" marB="25718">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700" dirty="0"/>
                    </a:p>
                  </a:txBody>
                  <a:tcPr marL="51435" marR="51435" marT="25718" marB="25718">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schemeClr val="tx1"/>
                          </a:solidFill>
                          <a:effectLst/>
                          <a:uLnTx/>
                          <a:uFillTx/>
                          <a:latin typeface="+mn-lt"/>
                          <a:ea typeface="+mn-ea"/>
                          <a:cs typeface="+mn-cs"/>
                        </a:rPr>
                        <a:t>Scott Hulsey</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schemeClr val="tx1"/>
                          </a:solidFill>
                          <a:effectLst/>
                          <a:uLnTx/>
                          <a:uFillTx/>
                          <a:latin typeface="+mn-lt"/>
                          <a:ea typeface="+mn-ea"/>
                          <a:cs typeface="+mn-cs"/>
                        </a:rPr>
                        <a:t>Partner</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prstClr val="black"/>
                          </a:solidFill>
                          <a:effectLst/>
                          <a:uLnTx/>
                          <a:uFillTx/>
                          <a:latin typeface="+mn-lt"/>
                          <a:ea typeface="+mn-ea"/>
                          <a:cs typeface="+mn-cs"/>
                          <a:hlinkClick r:id="rId4"/>
                        </a:rPr>
                        <a:t>Scott.Hulsey@btlaw.com</a:t>
                      </a:r>
                      <a:endParaRPr kumimoji="0" lang="en-US" sz="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prstClr val="black"/>
                          </a:solidFill>
                          <a:effectLst/>
                          <a:uLnTx/>
                          <a:uFillTx/>
                          <a:latin typeface="+mn-lt"/>
                          <a:ea typeface="+mn-ea"/>
                          <a:cs typeface="+mn-cs"/>
                        </a:rPr>
                        <a:t>(202) 831-6737</a:t>
                      </a:r>
                      <a:endParaRPr lang="en-US" sz="800"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700" dirty="0"/>
                    </a:p>
                  </a:txBody>
                  <a:tcPr marL="51435" marR="51435" marT="25718" marB="25718">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700" dirty="0"/>
                    </a:p>
                  </a:txBody>
                  <a:tcPr marL="51435" marR="51435" marT="25718" marB="25718">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45788850"/>
                  </a:ext>
                </a:extLst>
              </a:tr>
            </a:tbl>
          </a:graphicData>
        </a:graphic>
      </p:graphicFrame>
      <p:pic>
        <p:nvPicPr>
          <p:cNvPr id="1026" name="Picture 1" descr="" tit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1631631"/>
            <a:ext cx="1455950"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4506396"/>
      </p:ext>
    </p:extLst>
  </p:cSld>
  <p:clrMapOvr>
    <a:masterClrMapping/>
  </p:clrMapOvr>
</p:sld>
</file>

<file path=ppt/slides/slide5.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4" name="Rectangle 3" descr="" title=""/>
          <p:cNvSpPr/>
          <p:nvPr/>
        </p:nvSpPr>
        <p:spPr>
          <a:xfrm>
            <a:off x="381000" y="742950"/>
            <a:ext cx="6781800" cy="1154162"/>
          </a:xfrm>
          <a:prstGeom prst="rect">
            <a:avLst/>
          </a:prstGeom>
          <a:noFill/>
          <a:ln>
            <a:noFill/>
          </a:ln>
        </p:spPr>
        <p:txBody>
          <a:bodyPr wrap="square">
            <a:spAutoFit/>
          </a:bodyPr>
          <a:lstStyle/>
          <a:p>
            <a:r>
              <a:rPr lang="en-US" sz="2300" b="1" dirty="0" smtClean="0">
                <a:latin typeface="Bahnschrift" panose="020B0502040204020203" pitchFamily="34" charset="0"/>
              </a:rPr>
              <a:t>Understand why the U.S. maintains export controls and sanctions laws and which agencies implement and enforce them.</a:t>
            </a:r>
            <a:endParaRPr lang="en-US" sz="2300" b="1" dirty="0">
              <a:latin typeface="Bahnschrift" panose="020B0502040204020203" pitchFamily="34" charset="0"/>
            </a:endParaRPr>
          </a:p>
        </p:txBody>
      </p:sp>
      <p:sp>
        <p:nvSpPr>
          <p:cNvPr id="2" name="Rounded Rectangle 1" descr="" title=""/>
          <p:cNvSpPr/>
          <p:nvPr/>
        </p:nvSpPr>
        <p:spPr>
          <a:xfrm>
            <a:off x="457200" y="2114550"/>
            <a:ext cx="8002772" cy="1649373"/>
          </a:xfrm>
          <a:prstGeom prst="roundRect">
            <a:avLst/>
          </a:prstGeom>
          <a:solidFill>
            <a:schemeClr val="tx2">
              <a:lumMod val="20000"/>
              <a:lumOff val="80000"/>
            </a:schemeClr>
          </a:solidFill>
          <a:ln>
            <a:solidFill>
              <a:schemeClr val="tx2">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numCol="2" rtlCol="0" anchor="ctr">
            <a:normAutofit/>
          </a:bodyPr>
          <a:lstStyle/>
          <a:p>
            <a:pPr marL="685800" lvl="1" indent="-342900">
              <a:buFont typeface="+mj-lt"/>
              <a:buAutoNum type="alphaUcPeriod"/>
            </a:pPr>
            <a:r>
              <a:rPr lang="en-US" sz="1500" b="1" dirty="0" smtClean="0">
                <a:solidFill>
                  <a:schemeClr val="tx1"/>
                </a:solidFill>
                <a:latin typeface="Arial" panose="020B0604020202020204" pitchFamily="34" charset="0"/>
                <a:cs typeface="Arial" panose="020B0604020202020204" pitchFamily="34" charset="0"/>
              </a:rPr>
              <a:t>Introduce U.S. Export policy, U.S. Sanctions, Embargoes and other trade restrictions</a:t>
            </a:r>
          </a:p>
          <a:p>
            <a:pPr marL="685800" lvl="1" indent="-342900">
              <a:buFont typeface="+mj-lt"/>
              <a:buAutoNum type="alphaUcPeriod"/>
            </a:pPr>
            <a:r>
              <a:rPr lang="en-US" sz="1500" b="1" dirty="0" smtClean="0">
                <a:solidFill>
                  <a:schemeClr val="tx1"/>
                </a:solidFill>
                <a:latin typeface="Arial" panose="020B0604020202020204" pitchFamily="34" charset="0"/>
                <a:cs typeface="Arial" panose="020B0604020202020204" pitchFamily="34" charset="0"/>
              </a:rPr>
              <a:t>Overview of Governing Laws, Regulations, &amp; Regulating Agencies</a:t>
            </a:r>
          </a:p>
        </p:txBody>
      </p:sp>
      <p:sp>
        <p:nvSpPr>
          <p:cNvPr id="3" name="Slide Number Placeholder 2" descr="" title=""/>
          <p:cNvSpPr>
            <a:spLocks noGrp="1"/>
          </p:cNvSpPr>
          <p:nvPr>
            <p:ph type="sldNum" sz="quarter" idx="10"/>
          </p:nvPr>
        </p:nvSpPr>
        <p:spPr/>
        <p:txBody>
          <a:bodyPr/>
          <a:lstStyle/>
          <a:p>
            <a:fld id="{34FA03A8-A899-4F4B-90F4-924AC50DE6BC}" type="slidenum">
              <a:rPr lang="en-US" smtClean="0"/>
              <a:t>5</a:t>
            </a:fld>
            <a:endParaRPr lang="en-US" dirty="0"/>
          </a:p>
        </p:txBody>
      </p:sp>
    </p:spTree>
    <p:extLst>
      <p:ext uri="{BB962C8B-B14F-4D97-AF65-F5344CB8AC3E}">
        <p14:creationId xmlns:p14="http://schemas.microsoft.com/office/powerpoint/2010/main" val="2527552236"/>
      </p:ext>
    </p:extLst>
  </p:cSld>
  <p:clrMapOvr>
    <a:masterClrMapping/>
  </p:clrMapOvr>
</p:sld>
</file>

<file path=ppt/slides/slide6.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showMasterPhAnim="0">
  <p:cSld>
    <p:spTree>
      <p:nvGrpSpPr>
        <p:cNvPr id="1" name="" descr="" title=""/>
        <p:cNvGrpSpPr/>
        <p:nvPr/>
      </p:nvGrpSpPr>
      <p:grpSpPr>
        <a:xfrm>
          <a:off x="0" y="0"/>
          <a:ext cx="0" cy="0"/>
          <a:chOff x="0" y="0"/>
          <a:chExt cx="0" cy="0"/>
        </a:xfrm>
      </p:grpSpPr>
      <p:sp>
        <p:nvSpPr>
          <p:cNvPr id="3" name="Title 2" descr="" title=""/>
          <p:cNvSpPr>
            <a:spLocks noGrp="1"/>
          </p:cNvSpPr>
          <p:nvPr>
            <p:ph type="title"/>
          </p:nvPr>
        </p:nvSpPr>
        <p:spPr/>
        <p:txBody>
          <a:bodyPr>
            <a:normAutofit/>
          </a:bodyPr>
          <a:lstStyle/>
          <a:p>
            <a:r>
              <a:rPr lang="en-US" b="1" dirty="0" smtClean="0">
                <a:latin typeface="Adobe Heiti Std R" panose="020B0400000000000000" pitchFamily="34" charset="-128"/>
                <a:ea typeface="Adobe Heiti Std R" panose="020B0400000000000000" pitchFamily="34" charset="-128"/>
              </a:rPr>
              <a:t>Introduction to Export Control Laws</a:t>
            </a:r>
            <a:endParaRPr lang="en-US" b="1" dirty="0">
              <a:latin typeface="Adobe Heiti Std R" panose="020B0400000000000000" pitchFamily="34" charset="-128"/>
              <a:ea typeface="Adobe Heiti Std R" panose="020B0400000000000000" pitchFamily="34" charset="-128"/>
            </a:endParaRPr>
          </a:p>
        </p:txBody>
      </p:sp>
      <p:sp>
        <p:nvSpPr>
          <p:cNvPr id="11269" name="Rectangle 3" descr="" title=""/>
          <p:cNvSpPr>
            <a:spLocks noGrp="1" noChangeArrowheads="1"/>
          </p:cNvSpPr>
          <p:nvPr>
            <p:ph idx="1"/>
          </p:nvPr>
        </p:nvSpPr>
        <p:spPr>
          <a:xfrm>
            <a:off x="457200" y="1455537"/>
            <a:ext cx="8221287" cy="914400"/>
          </a:xfrm>
        </p:spPr>
        <p:txBody>
          <a:bodyPr>
            <a:normAutofit fontScale="92500"/>
          </a:bodyPr>
          <a:lstStyle/>
          <a:p>
            <a:pPr marL="0" indent="0" algn="ctr">
              <a:buNone/>
            </a:pPr>
            <a:r>
              <a:rPr lang="en-US" altLang="en-US" b="1" dirty="0" smtClean="0">
                <a:latin typeface="Arial" panose="020B0604020202020204" pitchFamily="34" charset="0"/>
                <a:cs typeface="Arial" panose="020B0604020202020204" pitchFamily="34" charset="0"/>
              </a:rPr>
              <a:t>U.S. Export Control Policy: </a:t>
            </a:r>
            <a:r>
              <a:rPr lang="en-US" altLang="en-US" dirty="0" smtClean="0">
                <a:latin typeface="Arial" panose="020B0604020202020204" pitchFamily="34" charset="0"/>
                <a:cs typeface="Arial" panose="020B0604020202020204" pitchFamily="34" charset="0"/>
              </a:rPr>
              <a:t>Restricts the Export or Re-export of Goods, Services and Technology for the Purposes of: </a:t>
            </a:r>
          </a:p>
        </p:txBody>
      </p:sp>
      <p:sp>
        <p:nvSpPr>
          <p:cNvPr id="4" name="Slide Number Placeholder 3" descr="" title=""/>
          <p:cNvSpPr>
            <a:spLocks noGrp="1"/>
          </p:cNvSpPr>
          <p:nvPr>
            <p:ph type="sldNum" sz="quarter" idx="10"/>
          </p:nvPr>
        </p:nvSpPr>
        <p:spPr/>
        <p:txBody>
          <a:bodyPr/>
          <a:lstStyle/>
          <a:p>
            <a:fld id="{34FA03A8-A899-4F4B-90F4-924AC50DE6BC}" type="slidenum">
              <a:rPr lang="en-US" smtClean="0"/>
              <a:pPr/>
              <a:t>6</a:t>
            </a:fld>
            <a:endParaRPr lang="en-US" dirty="0"/>
          </a:p>
        </p:txBody>
      </p:sp>
      <p:sp>
        <p:nvSpPr>
          <p:cNvPr id="5" name="Oval 4" descr="" title=""/>
          <p:cNvSpPr/>
          <p:nvPr/>
        </p:nvSpPr>
        <p:spPr>
          <a:xfrm>
            <a:off x="2629546" y="2495550"/>
            <a:ext cx="1828800" cy="1752600"/>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normAutofit lnSpcReduction="10000"/>
          </a:bodyPr>
          <a:lstStyle/>
          <a:p>
            <a:pPr algn="ctr"/>
            <a:r>
              <a:rPr lang="en-US" altLang="en-US" b="1" dirty="0" smtClean="0">
                <a:latin typeface="Arial Narrow" panose="020B0606020202030204" pitchFamily="34" charset="0"/>
              </a:rPr>
              <a:t>IMPLEMENTING FOREIGN POLICY, E.G.  MAINTAINING REGIONAL STABILITY </a:t>
            </a:r>
            <a:endParaRPr lang="en-US" altLang="en-US" b="1" dirty="0">
              <a:latin typeface="Arial Narrow" panose="020B0606020202030204" pitchFamily="34" charset="0"/>
            </a:endParaRPr>
          </a:p>
        </p:txBody>
      </p:sp>
      <p:sp>
        <p:nvSpPr>
          <p:cNvPr id="8" name="Oval 7" descr="" title=""/>
          <p:cNvSpPr/>
          <p:nvPr/>
        </p:nvSpPr>
        <p:spPr>
          <a:xfrm>
            <a:off x="4592602" y="2495550"/>
            <a:ext cx="1828800" cy="1752600"/>
          </a:xfrm>
          <a:prstGeom prst="ellipse">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normAutofit fontScale="92500"/>
          </a:bodyPr>
          <a:lstStyle/>
          <a:p>
            <a:pPr algn="ctr"/>
            <a:r>
              <a:rPr lang="en-US" altLang="en-US" b="1" dirty="0" smtClean="0">
                <a:latin typeface="Arial Narrow" panose="020B0606020202030204" pitchFamily="34" charset="0"/>
              </a:rPr>
              <a:t>PREVENTING THE PROLIFERATION OF WEAPONS OF MASS DESTRUCTION (</a:t>
            </a:r>
            <a:r>
              <a:rPr lang="en-US" altLang="en-US" b="1" dirty="0" err="1" smtClean="0">
                <a:latin typeface="Arial Narrow" panose="020B0606020202030204" pitchFamily="34" charset="0"/>
              </a:rPr>
              <a:t>WMD</a:t>
            </a:r>
            <a:r>
              <a:rPr lang="en-US" altLang="en-US" b="1" dirty="0" smtClean="0">
                <a:latin typeface="Arial Narrow" panose="020B0606020202030204" pitchFamily="34" charset="0"/>
              </a:rPr>
              <a:t>)</a:t>
            </a:r>
            <a:endParaRPr lang="en-US" altLang="en-US" b="1" dirty="0">
              <a:latin typeface="Arial Narrow" panose="020B0606020202030204" pitchFamily="34" charset="0"/>
            </a:endParaRPr>
          </a:p>
        </p:txBody>
      </p:sp>
      <p:sp>
        <p:nvSpPr>
          <p:cNvPr id="9" name="Oval 8" descr="" title=""/>
          <p:cNvSpPr/>
          <p:nvPr/>
        </p:nvSpPr>
        <p:spPr>
          <a:xfrm>
            <a:off x="666490" y="2495550"/>
            <a:ext cx="1828800" cy="1752600"/>
          </a:xfrm>
          <a:prstGeom prst="ellipse">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r>
              <a:rPr lang="en-US" altLang="en-US" b="1" dirty="0" smtClean="0">
                <a:latin typeface="Arial Narrow" panose="020B0606020202030204" pitchFamily="34" charset="0"/>
              </a:rPr>
              <a:t>PROTECTING NATIONAL SECURITY</a:t>
            </a:r>
            <a:endParaRPr lang="en-US" altLang="en-US" b="1" dirty="0">
              <a:latin typeface="Arial Narrow" panose="020B0606020202030204" pitchFamily="34" charset="0"/>
            </a:endParaRPr>
          </a:p>
        </p:txBody>
      </p:sp>
      <p:sp>
        <p:nvSpPr>
          <p:cNvPr id="10" name="Oval 9" descr="" title=""/>
          <p:cNvSpPr/>
          <p:nvPr/>
        </p:nvSpPr>
        <p:spPr>
          <a:xfrm>
            <a:off x="6553200" y="2495550"/>
            <a:ext cx="1828800" cy="1752600"/>
          </a:xfrm>
          <a:prstGeom prst="ellipse">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r>
              <a:rPr lang="en-US" altLang="en-US" b="1" dirty="0" smtClean="0">
                <a:latin typeface="Arial Narrow" panose="020B0606020202030204" pitchFamily="34" charset="0"/>
              </a:rPr>
              <a:t>PREVENTING TERRORIST ACTIVITIES</a:t>
            </a:r>
            <a:endParaRPr lang="en-US" altLang="en-US" b="1" dirty="0">
              <a:latin typeface="Arial Narrow" panose="020B0606020202030204" pitchFamily="34" charset="0"/>
            </a:endParaRPr>
          </a:p>
        </p:txBody>
      </p:sp>
    </p:spTree>
    <p:extLst>
      <p:ext uri="{BB962C8B-B14F-4D97-AF65-F5344CB8AC3E}">
        <p14:creationId xmlns:p14="http://schemas.microsoft.com/office/powerpoint/2010/main" val="912119413"/>
      </p:ext>
    </p:extLst>
  </p:cSld>
  <p:clrMapOvr>
    <a:masterClrMapping/>
  </p:clrMapOvr>
  <mc:AlternateContent xmlns:mc="http://schemas.openxmlformats.org/markup-compatibility/2006" xmlns:p14="http://schemas.microsoft.com/office/powerpoint/2010/main">
    <mc:Choice Requires="p14">
      <p:transition spd="slow" p14:dur="2000"/>
    </mc:Choice>
    <mc:Fallback>
      <p:transition spd="slow"/>
    </mc:Fallback>
  </mc:AlternateContent>
</p:sld>
</file>

<file path=ppt/slides/slide7.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p:cNvSpPr>
            <a:spLocks noGrp="1"/>
          </p:cNvSpPr>
          <p:nvPr>
            <p:ph type="title"/>
          </p:nvPr>
        </p:nvSpPr>
        <p:spPr>
          <a:xfrm>
            <a:off x="676018" y="438150"/>
            <a:ext cx="7934582" cy="390525"/>
          </a:xfrm>
          <a:solidFill>
            <a:schemeClr val="tx2">
              <a:lumMod val="50000"/>
            </a:schemeClr>
          </a:solidFill>
          <a:ln>
            <a:solidFill>
              <a:schemeClr val="accent1"/>
            </a:solidFill>
          </a:ln>
        </p:spPr>
        <p:txBody>
          <a:bodyPr lIns="640080">
            <a:noAutofit/>
          </a:bodyPr>
          <a:lstStyle/>
          <a:p>
            <a:r>
              <a:rPr lang="en-US" sz="2000" b="1" dirty="0" smtClean="0">
                <a:solidFill>
                  <a:schemeClr val="bg1"/>
                </a:solidFill>
                <a:latin typeface="Bahnschrift" panose="020B0502040204020203" pitchFamily="34" charset="0"/>
              </a:rPr>
              <a:t>REGULATING AGENCIES</a:t>
            </a:r>
            <a:endParaRPr lang="en-US" sz="2000" b="1" i="1" dirty="0">
              <a:solidFill>
                <a:schemeClr val="bg1"/>
              </a:solidFill>
              <a:latin typeface="Bahnschrift" panose="020B0502040204020203" pitchFamily="34" charset="0"/>
            </a:endParaRPr>
          </a:p>
        </p:txBody>
      </p:sp>
      <p:sp>
        <p:nvSpPr>
          <p:cNvPr id="10" name="Title 1" descr="" title=""/>
          <p:cNvSpPr txBox="1">
            <a:spLocks/>
          </p:cNvSpPr>
          <p:nvPr/>
        </p:nvSpPr>
        <p:spPr>
          <a:xfrm>
            <a:off x="691258" y="842426"/>
            <a:ext cx="7919342" cy="357724"/>
          </a:xfrm>
          <a:prstGeom prst="rect">
            <a:avLst/>
          </a:prstGeom>
          <a:solidFill>
            <a:schemeClr val="accent1">
              <a:lumMod val="10000"/>
              <a:lumOff val="90000"/>
            </a:schemeClr>
          </a:solidFill>
          <a:ln>
            <a:noFill/>
          </a:ln>
        </p:spPr>
        <p:txBody>
          <a:bodyPr vert="horz" lIns="640080" tIns="45720" rIns="91440" bIns="45720" rtlCol="0" anchor="ctr" anchorCtr="0">
            <a:noAutofit/>
          </a:bodyPr>
          <a:lstStyle>
            <a:lvl1pPr algn="l" defTabSz="685800" rtl="0" eaLnBrk="1" latinLnBrk="0" hangingPunct="1">
              <a:spcBef>
                <a:spcPct val="0"/>
              </a:spcBef>
              <a:buNone/>
              <a:defRPr sz="3300" kern="1200">
                <a:solidFill>
                  <a:srgbClr val="983222"/>
                </a:solidFill>
                <a:latin typeface="+mj-lt"/>
                <a:ea typeface="+mj-ea"/>
                <a:cs typeface="+mj-cs"/>
              </a:defRPr>
            </a:lvl1pPr>
          </a:lstStyle>
          <a:p>
            <a:r>
              <a:rPr lang="en-US" sz="2000" b="1" dirty="0">
                <a:solidFill>
                  <a:schemeClr val="tx1"/>
                </a:solidFill>
                <a:latin typeface="Bahnschrift" panose="020B0502040204020203" pitchFamily="34" charset="0"/>
              </a:rPr>
              <a:t>What are the Regulating Agencies?</a:t>
            </a:r>
          </a:p>
        </p:txBody>
      </p:sp>
      <p:pic>
        <p:nvPicPr>
          <p:cNvPr id="4" name="Picture 3" descr="" title=""/>
          <p:cNvPicPr>
            <a:picLocks noChangeAspect="1"/>
          </p:cNvPicPr>
          <p:nvPr/>
        </p:nvPicPr>
        <p:blipFill rotWithShape="1">
          <a:blip r:embed="rId2"/>
          <a:srcRect l="24732" t="4491" r="-24732" b="1211"/>
          <a:stretch/>
        </p:blipFill>
        <p:spPr>
          <a:xfrm>
            <a:off x="238579" y="1244448"/>
            <a:ext cx="5381881" cy="3364029"/>
          </a:xfrm>
          <a:prstGeom prst="rect">
            <a:avLst/>
          </a:prstGeom>
        </p:spPr>
      </p:pic>
      <p:sp>
        <p:nvSpPr>
          <p:cNvPr id="5" name="Slide Number Placeholder 4" descr="" title=""/>
          <p:cNvSpPr>
            <a:spLocks noGrp="1"/>
          </p:cNvSpPr>
          <p:nvPr>
            <p:ph type="sldNum" sz="quarter" idx="10"/>
          </p:nvPr>
        </p:nvSpPr>
        <p:spPr/>
        <p:txBody>
          <a:bodyPr/>
          <a:lstStyle/>
          <a:p>
            <a:fld id="{34FA03A8-A899-4F4B-90F4-924AC50DE6BC}" type="slidenum">
              <a:rPr lang="en-US" smtClean="0"/>
              <a:t>7</a:t>
            </a:fld>
            <a:endParaRPr lang="en-US" dirty="0"/>
          </a:p>
        </p:txBody>
      </p:sp>
      <p:pic>
        <p:nvPicPr>
          <p:cNvPr id="7" name="Picture 6" descr="" title=""/>
          <p:cNvPicPr>
            <a:picLocks noChangeAspect="1"/>
          </p:cNvPicPr>
          <p:nvPr/>
        </p:nvPicPr>
        <p:blipFill>
          <a:blip r:embed="rId3"/>
          <a:stretch>
            <a:fillRect/>
          </a:stretch>
        </p:blipFill>
        <p:spPr>
          <a:xfrm>
            <a:off x="2743200" y="1123950"/>
            <a:ext cx="5867400" cy="3452626"/>
          </a:xfrm>
          <a:prstGeom prst="rect">
            <a:avLst/>
          </a:prstGeom>
        </p:spPr>
      </p:pic>
    </p:spTree>
    <p:extLst>
      <p:ext uri="{BB962C8B-B14F-4D97-AF65-F5344CB8AC3E}">
        <p14:creationId xmlns:p14="http://schemas.microsoft.com/office/powerpoint/2010/main" val="3553792910"/>
      </p:ext>
    </p:extLst>
  </p:cSld>
  <p:clrMapOvr>
    <a:masterClrMapping/>
  </p:clrMapOvr>
</p:sld>
</file>

<file path=ppt/slides/slide8.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pic>
        <p:nvPicPr>
          <p:cNvPr id="2" name="Picture 1" descr="" title=""/>
          <p:cNvPicPr>
            <a:picLocks noChangeAspect="1"/>
          </p:cNvPicPr>
          <p:nvPr/>
        </p:nvPicPr>
        <p:blipFill rotWithShape="1">
          <a:blip r:embed="rId3"/>
          <a:srcRect l="3125" t="23426" r="3125" b="13323"/>
          <a:stretch/>
        </p:blipFill>
        <p:spPr>
          <a:xfrm>
            <a:off x="0" y="361950"/>
            <a:ext cx="9144000" cy="4191001"/>
          </a:xfrm>
          <a:prstGeom prst="rect">
            <a:avLst/>
          </a:prstGeom>
        </p:spPr>
      </p:pic>
      <p:sp>
        <p:nvSpPr>
          <p:cNvPr id="4" name="Title 3" descr="" title=""/>
          <p:cNvSpPr>
            <a:spLocks noGrp="1"/>
          </p:cNvSpPr>
          <p:nvPr>
            <p:ph type="title"/>
          </p:nvPr>
        </p:nvSpPr>
        <p:spPr>
          <a:xfrm>
            <a:off x="381000" y="3105150"/>
            <a:ext cx="8458200" cy="1066800"/>
          </a:xfrm>
          <a:solidFill>
            <a:schemeClr val="bg1"/>
          </a:solidFill>
        </p:spPr>
        <p:txBody>
          <a:bodyPr>
            <a:noAutofit/>
          </a:bodyPr>
          <a:lstStyle/>
          <a:p>
            <a:pPr lvl="0">
              <a:spcBef>
                <a:spcPct val="20000"/>
              </a:spcBef>
            </a:pPr>
            <a:r>
              <a:rPr lang="en-US" sz="1600" b="0" cap="none" dirty="0" smtClean="0">
                <a:solidFill>
                  <a:prstClr val="black"/>
                </a:solidFill>
                <a:latin typeface="Adobe Heiti Std R" panose="020B0400000000000000" pitchFamily="34" charset="-128"/>
                <a:ea typeface="Adobe Heiti Std R" panose="020B0400000000000000" pitchFamily="34" charset="-128"/>
                <a:cs typeface="+mn-cs"/>
              </a:rPr>
              <a:t/>
            </a:r>
            <a:br>
              <a:rPr lang="en-US" sz="1600" b="0" cap="none" dirty="0" smtClean="0">
                <a:solidFill>
                  <a:prstClr val="black"/>
                </a:solidFill>
                <a:latin typeface="Adobe Heiti Std R" panose="020B0400000000000000" pitchFamily="34" charset="-128"/>
                <a:ea typeface="Adobe Heiti Std R" panose="020B0400000000000000" pitchFamily="34" charset="-128"/>
                <a:cs typeface="+mn-cs"/>
              </a:rPr>
            </a:br>
            <a:r>
              <a:rPr lang="en-US" sz="3600" cap="none" dirty="0" smtClean="0">
                <a:latin typeface="Adobe Heiti Std R" panose="020B0400000000000000" pitchFamily="34" charset="-128"/>
                <a:ea typeface="Adobe Heiti Std R" panose="020B0400000000000000" pitchFamily="34" charset="-128"/>
              </a:rPr>
              <a:t>U.S. SANCTIONS</a:t>
            </a:r>
            <a:endParaRPr lang="en-US" sz="2800" cap="none" dirty="0">
              <a:latin typeface="Adobe Heiti Std R" panose="020B0400000000000000" pitchFamily="34" charset="-128"/>
              <a:ea typeface="Adobe Heiti Std R" panose="020B0400000000000000" pitchFamily="34" charset="-128"/>
            </a:endParaRPr>
          </a:p>
        </p:txBody>
      </p:sp>
      <p:sp>
        <p:nvSpPr>
          <p:cNvPr id="3" name="Slide Number Placeholder 2" descr="" title=""/>
          <p:cNvSpPr>
            <a:spLocks noGrp="1"/>
          </p:cNvSpPr>
          <p:nvPr>
            <p:ph type="sldNum" sz="quarter" idx="10"/>
          </p:nvPr>
        </p:nvSpPr>
        <p:spPr/>
        <p:txBody>
          <a:bodyPr/>
          <a:lstStyle/>
          <a:p>
            <a:fld id="{34FA03A8-A899-4F4B-90F4-924AC50DE6BC}" type="slidenum">
              <a:rPr lang="en-US" smtClean="0"/>
              <a:pPr/>
              <a:t>8</a:t>
            </a:fld>
            <a:endParaRPr lang="en-US" dirty="0"/>
          </a:p>
        </p:txBody>
      </p:sp>
    </p:spTree>
    <p:extLst>
      <p:ext uri="{BB962C8B-B14F-4D97-AF65-F5344CB8AC3E}">
        <p14:creationId xmlns:p14="http://schemas.microsoft.com/office/powerpoint/2010/main" val="4155003785"/>
      </p:ext>
    </p:extLst>
  </p:cSld>
  <p:clrMapOvr>
    <a:masterClrMapping/>
  </p:clrMapOvr>
  <mc:AlternateContent xmlns:mc="http://schemas.openxmlformats.org/markup-compatibility/2006" xmlns:p14="http://schemas.microsoft.com/office/powerpoint/2010/main">
    <mc:Choice Requires="p14">
      <p:transition spd="slow" p14:dur="2000"/>
    </mc:Choice>
    <mc:Fallback>
      <p:transition spd="slow"/>
    </mc:Fallback>
  </mc:AlternateContent>
</p:sld>
</file>

<file path=ppt/slides/slide9.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6" name="Rectangle 5" descr="" title=""/>
          <p:cNvSpPr/>
          <p:nvPr/>
        </p:nvSpPr>
        <p:spPr>
          <a:xfrm>
            <a:off x="381000" y="590550"/>
            <a:ext cx="7239000" cy="1257300"/>
          </a:xfrm>
          <a:prstGeom prst="rect">
            <a:avLst/>
          </a:prstGeom>
          <a:solidFill>
            <a:schemeClr val="tx2">
              <a:lumMod val="5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rmAutofit/>
          </a:bodyPr>
          <a:lstStyle/>
          <a:p>
            <a:pPr lvl="1"/>
            <a:r>
              <a:rPr lang="en-US" sz="2400" dirty="0">
                <a:latin typeface="Bahnschrift" panose="020B0502040204020203" pitchFamily="34" charset="0"/>
              </a:rPr>
              <a:t>LEARNING OBJECTIVE</a:t>
            </a:r>
          </a:p>
        </p:txBody>
      </p:sp>
      <p:sp>
        <p:nvSpPr>
          <p:cNvPr id="4" name="Rectangle 3" descr="" title=""/>
          <p:cNvSpPr/>
          <p:nvPr/>
        </p:nvSpPr>
        <p:spPr>
          <a:xfrm>
            <a:off x="379228" y="1906370"/>
            <a:ext cx="6781800" cy="646331"/>
          </a:xfrm>
          <a:prstGeom prst="rect">
            <a:avLst/>
          </a:prstGeom>
          <a:noFill/>
          <a:ln>
            <a:noFill/>
          </a:ln>
        </p:spPr>
        <p:txBody>
          <a:bodyPr wrap="square">
            <a:spAutoFit/>
          </a:bodyPr>
          <a:lstStyle/>
          <a:p>
            <a:r>
              <a:rPr lang="en-US" sz="1800" b="1" dirty="0">
                <a:latin typeface="Bahnschrift" panose="020B0502040204020203" pitchFamily="34" charset="0"/>
              </a:rPr>
              <a:t>Identify U.S. sanctions concerns and how they interact with U.S. export controls</a:t>
            </a:r>
          </a:p>
        </p:txBody>
      </p:sp>
      <p:sp>
        <p:nvSpPr>
          <p:cNvPr id="2" name="Rounded Rectangle 1" descr="" title=""/>
          <p:cNvSpPr/>
          <p:nvPr/>
        </p:nvSpPr>
        <p:spPr>
          <a:xfrm>
            <a:off x="379228" y="2571750"/>
            <a:ext cx="8231372" cy="1828800"/>
          </a:xfrm>
          <a:prstGeom prst="roundRect">
            <a:avLst/>
          </a:prstGeom>
          <a:solidFill>
            <a:schemeClr val="tx2">
              <a:lumMod val="20000"/>
              <a:lumOff val="80000"/>
            </a:schemeClr>
          </a:solidFill>
          <a:ln>
            <a:solidFill>
              <a:schemeClr val="tx2">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numCol="2" rtlCol="0" anchor="ctr">
            <a:normAutofit lnSpcReduction="10000"/>
          </a:bodyPr>
          <a:lstStyle/>
          <a:p>
            <a:pPr marL="685783" lvl="1" indent="-342892">
              <a:lnSpc>
                <a:spcPct val="150000"/>
              </a:lnSpc>
              <a:buFont typeface="+mj-lt"/>
              <a:buAutoNum type="alphaUcPeriod"/>
            </a:pPr>
            <a:r>
              <a:rPr lang="en-US" sz="1400" b="1" dirty="0">
                <a:solidFill>
                  <a:schemeClr val="tx1"/>
                </a:solidFill>
                <a:latin typeface="Bahnschrift" panose="020B0502040204020203" pitchFamily="34" charset="0"/>
              </a:rPr>
              <a:t>INTRODUCTION</a:t>
            </a:r>
          </a:p>
          <a:p>
            <a:pPr marL="685783" lvl="1" indent="-342892">
              <a:lnSpc>
                <a:spcPct val="150000"/>
              </a:lnSpc>
              <a:buFont typeface="+mj-lt"/>
              <a:buAutoNum type="alphaUcPeriod"/>
            </a:pPr>
            <a:r>
              <a:rPr lang="en-US" sz="1400" b="1" dirty="0">
                <a:solidFill>
                  <a:schemeClr val="tx1"/>
                </a:solidFill>
                <a:latin typeface="Bahnschrift" panose="020B0502040204020203" pitchFamily="34" charset="0"/>
              </a:rPr>
              <a:t>KEY CONCEPTS </a:t>
            </a:r>
          </a:p>
          <a:p>
            <a:pPr marL="685783" lvl="1" indent="-342892">
              <a:lnSpc>
                <a:spcPct val="150000"/>
              </a:lnSpc>
              <a:buFont typeface="+mj-lt"/>
              <a:buAutoNum type="alphaUcPeriod"/>
            </a:pPr>
            <a:r>
              <a:rPr lang="en-US" sz="1400" b="1" dirty="0">
                <a:solidFill>
                  <a:schemeClr val="tx1"/>
                </a:solidFill>
                <a:latin typeface="Bahnschrift" panose="020B0502040204020203" pitchFamily="34" charset="0"/>
              </a:rPr>
              <a:t>EMBARGOED DESTINATIONS</a:t>
            </a:r>
          </a:p>
          <a:p>
            <a:pPr marL="685783" lvl="1" indent="-342892">
              <a:lnSpc>
                <a:spcPct val="150000"/>
              </a:lnSpc>
              <a:buFont typeface="+mj-lt"/>
              <a:buAutoNum type="alphaUcPeriod"/>
            </a:pPr>
            <a:r>
              <a:rPr lang="en-US" sz="1400" b="1" dirty="0">
                <a:solidFill>
                  <a:schemeClr val="tx1"/>
                </a:solidFill>
                <a:latin typeface="Bahnschrift" panose="020B0502040204020203" pitchFamily="34" charset="0"/>
              </a:rPr>
              <a:t>KNOWLEDGE CHECK</a:t>
            </a:r>
          </a:p>
          <a:p>
            <a:pPr marL="685783" lvl="1" indent="-342892">
              <a:lnSpc>
                <a:spcPct val="150000"/>
              </a:lnSpc>
              <a:buFont typeface="+mj-lt"/>
              <a:buAutoNum type="alphaUcPeriod"/>
            </a:pPr>
            <a:r>
              <a:rPr lang="en-US" sz="1400" b="1" dirty="0">
                <a:solidFill>
                  <a:schemeClr val="tx1"/>
                </a:solidFill>
                <a:latin typeface="Bahnschrift" panose="020B0502040204020203" pitchFamily="34" charset="0"/>
              </a:rPr>
              <a:t>LIST-BASED AND OTHER </a:t>
            </a:r>
            <a:r>
              <a:rPr lang="en-US" sz="1400" b="1" dirty="0" err="1">
                <a:solidFill>
                  <a:schemeClr val="tx1"/>
                </a:solidFill>
                <a:latin typeface="Bahnschrift" panose="020B0502040204020203" pitchFamily="34" charset="0"/>
              </a:rPr>
              <a:t>OFAC</a:t>
            </a:r>
            <a:r>
              <a:rPr lang="en-US" sz="1400" b="1" dirty="0">
                <a:solidFill>
                  <a:schemeClr val="tx1"/>
                </a:solidFill>
                <a:latin typeface="Bahnschrift" panose="020B0502040204020203" pitchFamily="34" charset="0"/>
              </a:rPr>
              <a:t> SANCTIONS</a:t>
            </a:r>
          </a:p>
          <a:p>
            <a:pPr marL="685783" lvl="1" indent="-342892">
              <a:lnSpc>
                <a:spcPct val="150000"/>
              </a:lnSpc>
              <a:buFont typeface="+mj-lt"/>
              <a:buAutoNum type="alphaUcPeriod"/>
            </a:pPr>
            <a:r>
              <a:rPr lang="en-US" sz="1400" b="1" dirty="0">
                <a:solidFill>
                  <a:schemeClr val="tx1"/>
                </a:solidFill>
                <a:latin typeface="Bahnschrift" panose="020B0502040204020203" pitchFamily="34" charset="0"/>
              </a:rPr>
              <a:t>KNOWLEDGE CHECK</a:t>
            </a:r>
          </a:p>
          <a:p>
            <a:pPr marL="685783" lvl="1" indent="-342892">
              <a:lnSpc>
                <a:spcPct val="150000"/>
              </a:lnSpc>
              <a:buFont typeface="+mj-lt"/>
              <a:buAutoNum type="alphaUcPeriod"/>
            </a:pPr>
            <a:r>
              <a:rPr lang="en-US" sz="1400" b="1" dirty="0">
                <a:solidFill>
                  <a:schemeClr val="tx1"/>
                </a:solidFill>
                <a:latin typeface="Bahnschrift" panose="020B0502040204020203" pitchFamily="34" charset="0"/>
              </a:rPr>
              <a:t>ADDITIONAL </a:t>
            </a:r>
            <a:r>
              <a:rPr lang="en-US" sz="1400" b="1" dirty="0" err="1">
                <a:solidFill>
                  <a:schemeClr val="tx1"/>
                </a:solidFill>
                <a:latin typeface="Bahnschrift" panose="020B0502040204020203" pitchFamily="34" charset="0"/>
              </a:rPr>
              <a:t>OFAC</a:t>
            </a:r>
            <a:r>
              <a:rPr lang="en-US" sz="1400" b="1" dirty="0">
                <a:solidFill>
                  <a:schemeClr val="tx1"/>
                </a:solidFill>
                <a:latin typeface="Bahnschrift" panose="020B0502040204020203" pitchFamily="34" charset="0"/>
              </a:rPr>
              <a:t> CONCERNS</a:t>
            </a:r>
          </a:p>
          <a:p>
            <a:pPr marL="685783" lvl="1" indent="-342892">
              <a:lnSpc>
                <a:spcPct val="150000"/>
              </a:lnSpc>
              <a:buFont typeface="+mj-lt"/>
              <a:buAutoNum type="alphaUcPeriod"/>
            </a:pPr>
            <a:r>
              <a:rPr lang="en-US" sz="1400" b="1" dirty="0">
                <a:solidFill>
                  <a:schemeClr val="tx1"/>
                </a:solidFill>
                <a:latin typeface="Bahnschrift" panose="020B0502040204020203" pitchFamily="34" charset="0"/>
              </a:rPr>
              <a:t>PUTTING IT ALL TOGETHER – THE RUSSIA </a:t>
            </a:r>
            <a:r>
              <a:rPr lang="en-US" sz="1400" b="1" dirty="0" smtClean="0">
                <a:solidFill>
                  <a:schemeClr val="tx1"/>
                </a:solidFill>
                <a:latin typeface="Bahnschrift" panose="020B0502040204020203" pitchFamily="34" charset="0"/>
              </a:rPr>
              <a:t>EXAMPLE</a:t>
            </a:r>
            <a:endParaRPr lang="en-US" sz="1400" b="1" dirty="0">
              <a:solidFill>
                <a:schemeClr val="tx1"/>
              </a:solidFill>
              <a:latin typeface="Bahnschrift" panose="020B0502040204020203" pitchFamily="34" charset="0"/>
            </a:endParaRPr>
          </a:p>
        </p:txBody>
      </p:sp>
      <p:sp>
        <p:nvSpPr>
          <p:cNvPr id="3" name="Slide Number Placeholder 2" descr="" title=""/>
          <p:cNvSpPr>
            <a:spLocks noGrp="1"/>
          </p:cNvSpPr>
          <p:nvPr>
            <p:ph type="sldNum" sz="quarter" idx="10"/>
          </p:nvPr>
        </p:nvSpPr>
        <p:spPr/>
        <p:txBody>
          <a:bodyPr/>
          <a:lstStyle/>
          <a:p>
            <a:fld id="{34FA03A8-A899-4F4B-90F4-924AC50DE6BC}" type="slidenum">
              <a:rPr lang="en-US" smtClean="0"/>
              <a:t>9</a:t>
            </a:fld>
            <a:endParaRPr lang="en-US" dirty="0"/>
          </a:p>
        </p:txBody>
      </p:sp>
    </p:spTree>
    <p:extLst>
      <p:ext uri="{BB962C8B-B14F-4D97-AF65-F5344CB8AC3E}">
        <p14:creationId xmlns:p14="http://schemas.microsoft.com/office/powerpoint/2010/main" val="2896079704"/>
      </p:ext>
    </p:extLst>
  </p:cSld>
  <p:clrMapOvr>
    <a:masterClrMapping/>
  </p:clrMapOvr>
</p:sld>
</file>

<file path=ppt/theme/theme1.xml><?xml version="1.0" encoding="utf-8"?>
<a:theme xmlns:thm15="http://schemas.microsoft.com/office/thememl/2012/main" xmlns:a="http://schemas.openxmlformats.org/drawingml/2006/main" name="07_BTMasterTheme">
  <a:themeElements>
    <a:clrScheme name="BTMasterColorPalette1">
      <a:dk1>
        <a:sysClr val="windowText" lastClr="000000"/>
      </a:dk1>
      <a:lt1>
        <a:sysClr val="window" lastClr="FFFFFF"/>
      </a:lt1>
      <a:dk2>
        <a:srgbClr val="1F497D"/>
      </a:dk2>
      <a:lt2>
        <a:srgbClr val="EEECE1"/>
      </a:lt2>
      <a:accent1>
        <a:srgbClr val="1E1E1E"/>
      </a:accent1>
      <a:accent2>
        <a:srgbClr val="983222"/>
      </a:accent2>
      <a:accent3>
        <a:srgbClr val="8E9300"/>
      </a:accent3>
      <a:accent4>
        <a:srgbClr val="F0AB00"/>
      </a:accent4>
      <a:accent5>
        <a:srgbClr val="009AA6"/>
      </a:accent5>
      <a:accent6>
        <a:srgbClr val="D95E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solidFill>
            <a:schemeClr val="accent2"/>
          </a:solidFill>
        </a:ln>
        <a:effectLst/>
      </a:spPr>
      <a:bodyPr rtlCol="0" anchor="ctr">
        <a:norm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headEnd type="none"/>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a:defPPr>
      </a:lstStyle>
    </a:txDef>
  </a:objectDefaults>
  <a:extraClrSchemeLst/>
  <a:extLst>
    <a:ext uri="{05A4C25C-085E-4340-85A3-A5531E510DB2}">
      <thm15:themeFamily xmlns:thm15="http://schemas.microsoft.com/office/thememl/2012/main" name="04_WideBTMasterTemplate" id="{62A494EE-86E4-1540-A344-8560A9835ED4}" vid="{3AC45833-3DB2-684A-A2C7-3F716542D1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ap:Properties xmlns:vt="http://schemas.openxmlformats.org/officeDocument/2006/docPropsVTypes" xmlns:ap="http://schemas.openxmlformats.org/officeDocument/2006/extended-properties"/>
</file>

<file path=docProps/core.xml><?xml version="1.0" encoding="utf-8"?>
<coreProperties xmlns:dc="http://purl.org/dc/elements/1.1/" xmlns:dcterms="http://purl.org/dc/terms/" xmlns:xsi="http://www.w3.org/2001/XMLSchema-instance" xmlns="http://schemas.openxmlformats.org/package/2006/metadata/core-properties">
  <lastPrinted>1900-01-01T05:00:00.0000000Z</lastPrinted>
  <dcterms:created xsi:type="dcterms:W3CDTF">1900-01-01T05:00:00.0000000Z</dcterms:created>
  <dcterms:modified xsi:type="dcterms:W3CDTF">1900-01-01T05:00:00.0000000Z</dcterms:modified>
</coreProperties>
</file>